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46"/>
  </p:notesMasterIdLst>
  <p:sldIdLst>
    <p:sldId id="304" r:id="rId2"/>
    <p:sldId id="278" r:id="rId3"/>
    <p:sldId id="358" r:id="rId4"/>
    <p:sldId id="359" r:id="rId5"/>
    <p:sldId id="281" r:id="rId6"/>
    <p:sldId id="308" r:id="rId7"/>
    <p:sldId id="309" r:id="rId8"/>
    <p:sldId id="311" r:id="rId9"/>
    <p:sldId id="312" r:id="rId10"/>
    <p:sldId id="350" r:id="rId11"/>
    <p:sldId id="321" r:id="rId12"/>
    <p:sldId id="326" r:id="rId13"/>
    <p:sldId id="327" r:id="rId14"/>
    <p:sldId id="316" r:id="rId15"/>
    <p:sldId id="317" r:id="rId16"/>
    <p:sldId id="360" r:id="rId17"/>
    <p:sldId id="369" r:id="rId18"/>
    <p:sldId id="361" r:id="rId19"/>
    <p:sldId id="268" r:id="rId20"/>
    <p:sldId id="269" r:id="rId21"/>
    <p:sldId id="272" r:id="rId22"/>
    <p:sldId id="270" r:id="rId23"/>
    <p:sldId id="362" r:id="rId24"/>
    <p:sldId id="363" r:id="rId25"/>
    <p:sldId id="365" r:id="rId26"/>
    <p:sldId id="370" r:id="rId27"/>
    <p:sldId id="367" r:id="rId28"/>
    <p:sldId id="366" r:id="rId29"/>
    <p:sldId id="274" r:id="rId30"/>
    <p:sldId id="275" r:id="rId31"/>
    <p:sldId id="273" r:id="rId32"/>
    <p:sldId id="276" r:id="rId33"/>
    <p:sldId id="277" r:id="rId34"/>
    <p:sldId id="318" r:id="rId35"/>
    <p:sldId id="331" r:id="rId36"/>
    <p:sldId id="319" r:id="rId37"/>
    <p:sldId id="332" r:id="rId38"/>
    <p:sldId id="323" r:id="rId39"/>
    <p:sldId id="353" r:id="rId40"/>
    <p:sldId id="354" r:id="rId41"/>
    <p:sldId id="355" r:id="rId42"/>
    <p:sldId id="356" r:id="rId43"/>
    <p:sldId id="271" r:id="rId44"/>
    <p:sldId id="302" r:id="rId45"/>
  </p:sldIdLst>
  <p:sldSz cx="9144000" cy="6858000" type="screen4x3"/>
  <p:notesSz cx="6858000" cy="9144000"/>
  <p:embeddedFontLst>
    <p:embeddedFont>
      <p:font typeface="맑은 고딕" panose="020B0503020000020004" pitchFamily="50" charset="-127"/>
      <p:regular r:id="rId47"/>
      <p:bold r:id="rId48"/>
    </p:embeddedFont>
    <p:embeddedFont>
      <p:font typeface="宋体" panose="02010600030101010101" pitchFamily="2" charset="-122"/>
      <p:regular r:id="rId4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7A4BE"/>
    <a:srgbClr val="FF8029"/>
    <a:srgbClr val="272123"/>
    <a:srgbClr val="AF9061"/>
    <a:srgbClr val="FDA800"/>
    <a:srgbClr val="F2281E"/>
    <a:srgbClr val="7AB53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680" autoAdjust="0"/>
    <p:restoredTop sz="98113" autoAdjust="0"/>
  </p:normalViewPr>
  <p:slideViewPr>
    <p:cSldViewPr>
      <p:cViewPr varScale="1">
        <p:scale>
          <a:sx n="110" d="100"/>
          <a:sy n="110" d="100"/>
        </p:scale>
        <p:origin x="2100" y="-4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1.fntdata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2.fntdata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IN\Desktop\&#44032;&#49345;&#45936;&#51060;&#53552;\&#53685;&#44228;&#52397;%20&#45936;&#51060;&#53552;(&#45208;&#51060;,&#49457;,&#54617;&#47141;)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800"/>
              <a:t>전국 성</a:t>
            </a:r>
            <a:r>
              <a:rPr lang="en-US" altLang="ko-KR" sz="1800"/>
              <a:t>, </a:t>
            </a:r>
            <a:r>
              <a:rPr lang="ko-KR" altLang="en-US" sz="1800"/>
              <a:t>연령별 학력</a:t>
            </a:r>
            <a:r>
              <a:rPr lang="en-US" altLang="ko-KR" sz="1800"/>
              <a:t>(</a:t>
            </a:r>
            <a:r>
              <a:rPr lang="ko-KR" altLang="en-US" sz="1800"/>
              <a:t>약 </a:t>
            </a:r>
            <a:r>
              <a:rPr lang="en-US" altLang="ko-KR" sz="1800"/>
              <a:t>1500</a:t>
            </a:r>
            <a:r>
              <a:rPr lang="ko-KR" altLang="en-US" sz="1800"/>
              <a:t>만명</a:t>
            </a:r>
            <a:r>
              <a:rPr lang="en-US" altLang="ko-KR" sz="1800"/>
              <a:t>)</a:t>
            </a:r>
            <a:endParaRPr lang="ko-KR" altLang="en-US" sz="180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데이터!$D$1:$D$2</c:f>
              <c:strCache>
                <c:ptCount val="2"/>
                <c:pt idx="0">
                  <c:v>2015</c:v>
                </c:pt>
                <c:pt idx="1">
                  <c:v>초등학교-계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multiLvlStrRef>
              <c:f>데이터!$A$3:$C$20</c:f>
              <c:multiLvlStrCache>
                <c:ptCount val="18"/>
                <c:lvl>
                  <c:pt idx="0">
                    <c:v>40 ~ 44세</c:v>
                  </c:pt>
                  <c:pt idx="1">
                    <c:v>45 ~ 49세</c:v>
                  </c:pt>
                  <c:pt idx="2">
                    <c:v>50 ~ 54세</c:v>
                  </c:pt>
                  <c:pt idx="3">
                    <c:v>55 ~ 59세</c:v>
                  </c:pt>
                  <c:pt idx="4">
                    <c:v>60 ~ 64세</c:v>
                  </c:pt>
                  <c:pt idx="5">
                    <c:v>65 ~ 69세</c:v>
                  </c:pt>
                  <c:pt idx="6">
                    <c:v>70 ~ 74세</c:v>
                  </c:pt>
                  <c:pt idx="7">
                    <c:v>75 ~ 79세</c:v>
                  </c:pt>
                  <c:pt idx="8">
                    <c:v>80 ~ 84세</c:v>
                  </c:pt>
                  <c:pt idx="9">
                    <c:v>40 ~ 44세</c:v>
                  </c:pt>
                  <c:pt idx="10">
                    <c:v>45 ~ 49세</c:v>
                  </c:pt>
                  <c:pt idx="11">
                    <c:v>50 ~ 54세</c:v>
                  </c:pt>
                  <c:pt idx="12">
                    <c:v>55 ~ 59세</c:v>
                  </c:pt>
                  <c:pt idx="13">
                    <c:v>60 ~ 64세</c:v>
                  </c:pt>
                  <c:pt idx="14">
                    <c:v>65 ~ 69세</c:v>
                  </c:pt>
                  <c:pt idx="15">
                    <c:v>70 ~ 74세</c:v>
                  </c:pt>
                  <c:pt idx="16">
                    <c:v>75 ~ 79세</c:v>
                  </c:pt>
                  <c:pt idx="17">
                    <c:v>80 ~ 84세</c:v>
                  </c:pt>
                </c:lvl>
                <c:lvl>
                  <c:pt idx="0">
                    <c:v>남자</c:v>
                  </c:pt>
                  <c:pt idx="9">
                    <c:v>여자</c:v>
                  </c:pt>
                </c:lvl>
                <c:lvl>
                  <c:pt idx="0">
                    <c:v>전국</c:v>
                  </c:pt>
                </c:lvl>
              </c:multiLvlStrCache>
            </c:multiLvlStrRef>
          </c:cat>
          <c:val>
            <c:numRef>
              <c:f>데이터!$D$3:$D$20</c:f>
              <c:numCache>
                <c:formatCode>#,##0</c:formatCode>
                <c:ptCount val="18"/>
                <c:pt idx="0">
                  <c:v>3290</c:v>
                </c:pt>
                <c:pt idx="1">
                  <c:v>23819</c:v>
                </c:pt>
                <c:pt idx="2">
                  <c:v>77448</c:v>
                </c:pt>
                <c:pt idx="3">
                  <c:v>156862</c:v>
                </c:pt>
                <c:pt idx="4">
                  <c:v>193251</c:v>
                </c:pt>
                <c:pt idx="5">
                  <c:v>207977</c:v>
                </c:pt>
                <c:pt idx="6">
                  <c:v>227167</c:v>
                </c:pt>
                <c:pt idx="7">
                  <c:v>177946</c:v>
                </c:pt>
                <c:pt idx="8">
                  <c:v>92605</c:v>
                </c:pt>
                <c:pt idx="9">
                  <c:v>3042</c:v>
                </c:pt>
                <c:pt idx="10">
                  <c:v>33601</c:v>
                </c:pt>
                <c:pt idx="11">
                  <c:v>132141</c:v>
                </c:pt>
                <c:pt idx="12">
                  <c:v>304619</c:v>
                </c:pt>
                <c:pt idx="13">
                  <c:v>395336</c:v>
                </c:pt>
                <c:pt idx="14">
                  <c:v>435886</c:v>
                </c:pt>
                <c:pt idx="15">
                  <c:v>454217</c:v>
                </c:pt>
                <c:pt idx="16">
                  <c:v>368682</c:v>
                </c:pt>
                <c:pt idx="17">
                  <c:v>208336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1C8-4C17-B5A8-6B06B1CFE4EE}"/>
            </c:ext>
          </c:extLst>
        </c:ser>
        <c:ser>
          <c:idx val="1"/>
          <c:order val="1"/>
          <c:tx>
            <c:strRef>
              <c:f>데이터!$E$1:$E$2</c:f>
              <c:strCache>
                <c:ptCount val="2"/>
                <c:pt idx="0">
                  <c:v>2015</c:v>
                </c:pt>
                <c:pt idx="1">
                  <c:v>중학교-계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multiLvlStrRef>
              <c:f>데이터!$A$3:$C$20</c:f>
              <c:multiLvlStrCache>
                <c:ptCount val="18"/>
                <c:lvl>
                  <c:pt idx="0">
                    <c:v>40 ~ 44세</c:v>
                  </c:pt>
                  <c:pt idx="1">
                    <c:v>45 ~ 49세</c:v>
                  </c:pt>
                  <c:pt idx="2">
                    <c:v>50 ~ 54세</c:v>
                  </c:pt>
                  <c:pt idx="3">
                    <c:v>55 ~ 59세</c:v>
                  </c:pt>
                  <c:pt idx="4">
                    <c:v>60 ~ 64세</c:v>
                  </c:pt>
                  <c:pt idx="5">
                    <c:v>65 ~ 69세</c:v>
                  </c:pt>
                  <c:pt idx="6">
                    <c:v>70 ~ 74세</c:v>
                  </c:pt>
                  <c:pt idx="7">
                    <c:v>75 ~ 79세</c:v>
                  </c:pt>
                  <c:pt idx="8">
                    <c:v>80 ~ 84세</c:v>
                  </c:pt>
                  <c:pt idx="9">
                    <c:v>40 ~ 44세</c:v>
                  </c:pt>
                  <c:pt idx="10">
                    <c:v>45 ~ 49세</c:v>
                  </c:pt>
                  <c:pt idx="11">
                    <c:v>50 ~ 54세</c:v>
                  </c:pt>
                  <c:pt idx="12">
                    <c:v>55 ~ 59세</c:v>
                  </c:pt>
                  <c:pt idx="13">
                    <c:v>60 ~ 64세</c:v>
                  </c:pt>
                  <c:pt idx="14">
                    <c:v>65 ~ 69세</c:v>
                  </c:pt>
                  <c:pt idx="15">
                    <c:v>70 ~ 74세</c:v>
                  </c:pt>
                  <c:pt idx="16">
                    <c:v>75 ~ 79세</c:v>
                  </c:pt>
                  <c:pt idx="17">
                    <c:v>80 ~ 84세</c:v>
                  </c:pt>
                </c:lvl>
                <c:lvl>
                  <c:pt idx="0">
                    <c:v>남자</c:v>
                  </c:pt>
                  <c:pt idx="9">
                    <c:v>여자</c:v>
                  </c:pt>
                </c:lvl>
                <c:lvl>
                  <c:pt idx="0">
                    <c:v>전국</c:v>
                  </c:pt>
                </c:lvl>
              </c:multiLvlStrCache>
            </c:multiLvlStrRef>
          </c:cat>
          <c:val>
            <c:numRef>
              <c:f>데이터!$E$3:$E$20</c:f>
              <c:numCache>
                <c:formatCode>#,##0</c:formatCode>
                <c:ptCount val="18"/>
                <c:pt idx="0">
                  <c:v>44311</c:v>
                </c:pt>
                <c:pt idx="1">
                  <c:v>80065</c:v>
                </c:pt>
                <c:pt idx="2">
                  <c:v>177753</c:v>
                </c:pt>
                <c:pt idx="3">
                  <c:v>297920</c:v>
                </c:pt>
                <c:pt idx="4">
                  <c:v>275042</c:v>
                </c:pt>
                <c:pt idx="5">
                  <c:v>222124</c:v>
                </c:pt>
                <c:pt idx="6">
                  <c:v>166125</c:v>
                </c:pt>
                <c:pt idx="7">
                  <c:v>95349</c:v>
                </c:pt>
                <c:pt idx="8">
                  <c:v>39442</c:v>
                </c:pt>
                <c:pt idx="9">
                  <c:v>34719</c:v>
                </c:pt>
                <c:pt idx="10">
                  <c:v>110068</c:v>
                </c:pt>
                <c:pt idx="11">
                  <c:v>291620</c:v>
                </c:pt>
                <c:pt idx="12">
                  <c:v>458827</c:v>
                </c:pt>
                <c:pt idx="13">
                  <c:v>369825</c:v>
                </c:pt>
                <c:pt idx="14">
                  <c:v>245044</c:v>
                </c:pt>
                <c:pt idx="15">
                  <c:v>152509</c:v>
                </c:pt>
                <c:pt idx="16">
                  <c:v>85463</c:v>
                </c:pt>
                <c:pt idx="17">
                  <c:v>37503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1C8-4C17-B5A8-6B06B1CFE4EE}"/>
            </c:ext>
          </c:extLst>
        </c:ser>
        <c:ser>
          <c:idx val="2"/>
          <c:order val="2"/>
          <c:tx>
            <c:strRef>
              <c:f>데이터!$F$1:$F$2</c:f>
              <c:strCache>
                <c:ptCount val="2"/>
                <c:pt idx="0">
                  <c:v>2015</c:v>
                </c:pt>
                <c:pt idx="1">
                  <c:v>고등학교-계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multiLvlStrRef>
              <c:f>데이터!$A$3:$C$20</c:f>
              <c:multiLvlStrCache>
                <c:ptCount val="18"/>
                <c:lvl>
                  <c:pt idx="0">
                    <c:v>40 ~ 44세</c:v>
                  </c:pt>
                  <c:pt idx="1">
                    <c:v>45 ~ 49세</c:v>
                  </c:pt>
                  <c:pt idx="2">
                    <c:v>50 ~ 54세</c:v>
                  </c:pt>
                  <c:pt idx="3">
                    <c:v>55 ~ 59세</c:v>
                  </c:pt>
                  <c:pt idx="4">
                    <c:v>60 ~ 64세</c:v>
                  </c:pt>
                  <c:pt idx="5">
                    <c:v>65 ~ 69세</c:v>
                  </c:pt>
                  <c:pt idx="6">
                    <c:v>70 ~ 74세</c:v>
                  </c:pt>
                  <c:pt idx="7">
                    <c:v>75 ~ 79세</c:v>
                  </c:pt>
                  <c:pt idx="8">
                    <c:v>80 ~ 84세</c:v>
                  </c:pt>
                  <c:pt idx="9">
                    <c:v>40 ~ 44세</c:v>
                  </c:pt>
                  <c:pt idx="10">
                    <c:v>45 ~ 49세</c:v>
                  </c:pt>
                  <c:pt idx="11">
                    <c:v>50 ~ 54세</c:v>
                  </c:pt>
                  <c:pt idx="12">
                    <c:v>55 ~ 59세</c:v>
                  </c:pt>
                  <c:pt idx="13">
                    <c:v>60 ~ 64세</c:v>
                  </c:pt>
                  <c:pt idx="14">
                    <c:v>65 ~ 69세</c:v>
                  </c:pt>
                  <c:pt idx="15">
                    <c:v>70 ~ 74세</c:v>
                  </c:pt>
                  <c:pt idx="16">
                    <c:v>75 ~ 79세</c:v>
                  </c:pt>
                  <c:pt idx="17">
                    <c:v>80 ~ 84세</c:v>
                  </c:pt>
                </c:lvl>
                <c:lvl>
                  <c:pt idx="0">
                    <c:v>남자</c:v>
                  </c:pt>
                  <c:pt idx="9">
                    <c:v>여자</c:v>
                  </c:pt>
                </c:lvl>
                <c:lvl>
                  <c:pt idx="0">
                    <c:v>전국</c:v>
                  </c:pt>
                </c:lvl>
              </c:multiLvlStrCache>
            </c:multiLvlStrRef>
          </c:cat>
          <c:val>
            <c:numRef>
              <c:f>데이터!$F$3:$F$20</c:f>
              <c:numCache>
                <c:formatCode>#,##0</c:formatCode>
                <c:ptCount val="18"/>
                <c:pt idx="0">
                  <c:v>380925</c:v>
                </c:pt>
                <c:pt idx="1">
                  <c:v>283019</c:v>
                </c:pt>
                <c:pt idx="2">
                  <c:v>209573</c:v>
                </c:pt>
                <c:pt idx="3">
                  <c:v>146708</c:v>
                </c:pt>
                <c:pt idx="4">
                  <c:v>61981</c:v>
                </c:pt>
                <c:pt idx="5">
                  <c:v>32097</c:v>
                </c:pt>
                <c:pt idx="6">
                  <c:v>17384</c:v>
                </c:pt>
                <c:pt idx="7">
                  <c:v>11525</c:v>
                </c:pt>
                <c:pt idx="8">
                  <c:v>6072</c:v>
                </c:pt>
                <c:pt idx="9">
                  <c:v>397687</c:v>
                </c:pt>
                <c:pt idx="10">
                  <c:v>261260</c:v>
                </c:pt>
                <c:pt idx="11">
                  <c:v>158942</c:v>
                </c:pt>
                <c:pt idx="12">
                  <c:v>91050</c:v>
                </c:pt>
                <c:pt idx="13">
                  <c:v>42291</c:v>
                </c:pt>
                <c:pt idx="14">
                  <c:v>21661</c:v>
                </c:pt>
                <c:pt idx="15">
                  <c:v>10138</c:v>
                </c:pt>
                <c:pt idx="16">
                  <c:v>5317</c:v>
                </c:pt>
                <c:pt idx="17">
                  <c:v>2695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1C8-4C17-B5A8-6B06B1CFE4EE}"/>
            </c:ext>
          </c:extLst>
        </c:ser>
        <c:ser>
          <c:idx val="3"/>
          <c:order val="3"/>
          <c:tx>
            <c:strRef>
              <c:f>데이터!$G$1:$G$2</c:f>
              <c:strCache>
                <c:ptCount val="2"/>
                <c:pt idx="0">
                  <c:v>2015</c:v>
                </c:pt>
                <c:pt idx="1">
                  <c:v>대학교(4년제 이상)-계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multiLvlStrRef>
              <c:f>데이터!$A$3:$C$20</c:f>
              <c:multiLvlStrCache>
                <c:ptCount val="18"/>
                <c:lvl>
                  <c:pt idx="0">
                    <c:v>40 ~ 44세</c:v>
                  </c:pt>
                  <c:pt idx="1">
                    <c:v>45 ~ 49세</c:v>
                  </c:pt>
                  <c:pt idx="2">
                    <c:v>50 ~ 54세</c:v>
                  </c:pt>
                  <c:pt idx="3">
                    <c:v>55 ~ 59세</c:v>
                  </c:pt>
                  <c:pt idx="4">
                    <c:v>60 ~ 64세</c:v>
                  </c:pt>
                  <c:pt idx="5">
                    <c:v>65 ~ 69세</c:v>
                  </c:pt>
                  <c:pt idx="6">
                    <c:v>70 ~ 74세</c:v>
                  </c:pt>
                  <c:pt idx="7">
                    <c:v>75 ~ 79세</c:v>
                  </c:pt>
                  <c:pt idx="8">
                    <c:v>80 ~ 84세</c:v>
                  </c:pt>
                  <c:pt idx="9">
                    <c:v>40 ~ 44세</c:v>
                  </c:pt>
                  <c:pt idx="10">
                    <c:v>45 ~ 49세</c:v>
                  </c:pt>
                  <c:pt idx="11">
                    <c:v>50 ~ 54세</c:v>
                  </c:pt>
                  <c:pt idx="12">
                    <c:v>55 ~ 59세</c:v>
                  </c:pt>
                  <c:pt idx="13">
                    <c:v>60 ~ 64세</c:v>
                  </c:pt>
                  <c:pt idx="14">
                    <c:v>65 ~ 69세</c:v>
                  </c:pt>
                  <c:pt idx="15">
                    <c:v>70 ~ 74세</c:v>
                  </c:pt>
                  <c:pt idx="16">
                    <c:v>75 ~ 79세</c:v>
                  </c:pt>
                  <c:pt idx="17">
                    <c:v>80 ~ 84세</c:v>
                  </c:pt>
                </c:lvl>
                <c:lvl>
                  <c:pt idx="0">
                    <c:v>남자</c:v>
                  </c:pt>
                  <c:pt idx="9">
                    <c:v>여자</c:v>
                  </c:pt>
                </c:lvl>
                <c:lvl>
                  <c:pt idx="0">
                    <c:v>전국</c:v>
                  </c:pt>
                </c:lvl>
              </c:multiLvlStrCache>
            </c:multiLvlStrRef>
          </c:cat>
          <c:val>
            <c:numRef>
              <c:f>데이터!$G$3:$G$20</c:f>
              <c:numCache>
                <c:formatCode>#,##0</c:formatCode>
                <c:ptCount val="18"/>
                <c:pt idx="0">
                  <c:v>693208</c:v>
                </c:pt>
                <c:pt idx="1">
                  <c:v>654575</c:v>
                </c:pt>
                <c:pt idx="2">
                  <c:v>556638</c:v>
                </c:pt>
                <c:pt idx="3">
                  <c:v>359385</c:v>
                </c:pt>
                <c:pt idx="4">
                  <c:v>192839</c:v>
                </c:pt>
                <c:pt idx="5">
                  <c:v>138273</c:v>
                </c:pt>
                <c:pt idx="6">
                  <c:v>101128</c:v>
                </c:pt>
                <c:pt idx="7">
                  <c:v>72535</c:v>
                </c:pt>
                <c:pt idx="8">
                  <c:v>36511</c:v>
                </c:pt>
                <c:pt idx="9">
                  <c:v>566562</c:v>
                </c:pt>
                <c:pt idx="10">
                  <c:v>476983</c:v>
                </c:pt>
                <c:pt idx="11">
                  <c:v>329988</c:v>
                </c:pt>
                <c:pt idx="12">
                  <c:v>184909</c:v>
                </c:pt>
                <c:pt idx="13">
                  <c:v>98906</c:v>
                </c:pt>
                <c:pt idx="14">
                  <c:v>59807</c:v>
                </c:pt>
                <c:pt idx="15">
                  <c:v>34539</c:v>
                </c:pt>
                <c:pt idx="16">
                  <c:v>17087</c:v>
                </c:pt>
                <c:pt idx="17">
                  <c:v>7364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F1C8-4C17-B5A8-6B06B1CFE4EE}"/>
            </c:ext>
          </c:extLst>
        </c:ser>
        <c:ser>
          <c:idx val="5"/>
          <c:order val="4"/>
          <c:tx>
            <c:strRef>
              <c:f>데이터!$I$1:$I$2</c:f>
              <c:strCache>
                <c:ptCount val="2"/>
                <c:pt idx="0">
                  <c:v>2015</c:v>
                </c:pt>
                <c:pt idx="1">
                  <c:v>받지않았음     (미취학 포함)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multiLvlStrRef>
              <c:f>데이터!$A$3:$C$20</c:f>
              <c:multiLvlStrCache>
                <c:ptCount val="18"/>
                <c:lvl>
                  <c:pt idx="0">
                    <c:v>40 ~ 44세</c:v>
                  </c:pt>
                  <c:pt idx="1">
                    <c:v>45 ~ 49세</c:v>
                  </c:pt>
                  <c:pt idx="2">
                    <c:v>50 ~ 54세</c:v>
                  </c:pt>
                  <c:pt idx="3">
                    <c:v>55 ~ 59세</c:v>
                  </c:pt>
                  <c:pt idx="4">
                    <c:v>60 ~ 64세</c:v>
                  </c:pt>
                  <c:pt idx="5">
                    <c:v>65 ~ 69세</c:v>
                  </c:pt>
                  <c:pt idx="6">
                    <c:v>70 ~ 74세</c:v>
                  </c:pt>
                  <c:pt idx="7">
                    <c:v>75 ~ 79세</c:v>
                  </c:pt>
                  <c:pt idx="8">
                    <c:v>80 ~ 84세</c:v>
                  </c:pt>
                  <c:pt idx="9">
                    <c:v>40 ~ 44세</c:v>
                  </c:pt>
                  <c:pt idx="10">
                    <c:v>45 ~ 49세</c:v>
                  </c:pt>
                  <c:pt idx="11">
                    <c:v>50 ~ 54세</c:v>
                  </c:pt>
                  <c:pt idx="12">
                    <c:v>55 ~ 59세</c:v>
                  </c:pt>
                  <c:pt idx="13">
                    <c:v>60 ~ 64세</c:v>
                  </c:pt>
                  <c:pt idx="14">
                    <c:v>65 ~ 69세</c:v>
                  </c:pt>
                  <c:pt idx="15">
                    <c:v>70 ~ 74세</c:v>
                  </c:pt>
                  <c:pt idx="16">
                    <c:v>75 ~ 79세</c:v>
                  </c:pt>
                  <c:pt idx="17">
                    <c:v>80 ~ 84세</c:v>
                  </c:pt>
                </c:lvl>
                <c:lvl>
                  <c:pt idx="0">
                    <c:v>남자</c:v>
                  </c:pt>
                  <c:pt idx="9">
                    <c:v>여자</c:v>
                  </c:pt>
                </c:lvl>
                <c:lvl>
                  <c:pt idx="0">
                    <c:v>전국</c:v>
                  </c:pt>
                </c:lvl>
              </c:multiLvlStrCache>
            </c:multiLvlStrRef>
          </c:cat>
          <c:val>
            <c:numRef>
              <c:f>데이터!$I$3:$I$20</c:f>
              <c:numCache>
                <c:formatCode>#,##0</c:formatCode>
                <c:ptCount val="18"/>
                <c:pt idx="0">
                  <c:v>2703</c:v>
                </c:pt>
                <c:pt idx="1">
                  <c:v>3458</c:v>
                </c:pt>
                <c:pt idx="2">
                  <c:v>4211</c:v>
                </c:pt>
                <c:pt idx="3">
                  <c:v>5653</c:v>
                </c:pt>
                <c:pt idx="4">
                  <c:v>14784</c:v>
                </c:pt>
                <c:pt idx="5">
                  <c:v>22016</c:v>
                </c:pt>
                <c:pt idx="6">
                  <c:v>39281</c:v>
                </c:pt>
                <c:pt idx="7">
                  <c:v>45818</c:v>
                </c:pt>
                <c:pt idx="8">
                  <c:v>38311</c:v>
                </c:pt>
                <c:pt idx="9">
                  <c:v>2134</c:v>
                </c:pt>
                <c:pt idx="10">
                  <c:v>2882</c:v>
                </c:pt>
                <c:pt idx="11">
                  <c:v>3704</c:v>
                </c:pt>
                <c:pt idx="12">
                  <c:v>7099</c:v>
                </c:pt>
                <c:pt idx="13">
                  <c:v>36434</c:v>
                </c:pt>
                <c:pt idx="14">
                  <c:v>85137</c:v>
                </c:pt>
                <c:pt idx="15">
                  <c:v>185467</c:v>
                </c:pt>
                <c:pt idx="16">
                  <c:v>254992</c:v>
                </c:pt>
                <c:pt idx="17">
                  <c:v>240953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F1C8-4C17-B5A8-6B06B1CFE4E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44575224"/>
        <c:axId val="544578832"/>
      </c:barChart>
      <c:catAx>
        <c:axId val="5445752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44578832"/>
        <c:crosses val="autoZero"/>
        <c:auto val="1"/>
        <c:lblAlgn val="ctr"/>
        <c:lblOffset val="100"/>
        <c:noMultiLvlLbl val="0"/>
      </c:catAx>
      <c:valAx>
        <c:axId val="5445788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4457522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43F7E7-537D-4A17-A7A4-3A861EEE4CB9}" type="datetimeFigureOut">
              <a:rPr lang="ko-KR" altLang="en-US" smtClean="0"/>
              <a:t>2018-04-26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175F7C-D90F-4D08-94F7-084D4AE6F7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9768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175F7C-D90F-4D08-94F7-084D4AE6F7FB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72429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07013-84C7-4AF5-B2EA-A9B860E88F8F}" type="datetime1">
              <a:rPr lang="ko-KR" altLang="en-US" smtClean="0"/>
              <a:t>2018-04-26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29229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ECB87E-813B-4B34-B1EC-4731DF127B85}" type="datetime1">
              <a:rPr lang="ko-KR" altLang="en-US" smtClean="0"/>
              <a:t>2018-04-26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78714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FE8E2E-4EA4-4222-8474-DE8F47D0715F}" type="datetime1">
              <a:rPr lang="ko-KR" altLang="en-US" smtClean="0"/>
              <a:t>2018-04-26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36224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C5A90-296D-41E8-AAD5-A781259837AF}" type="datetime1">
              <a:rPr lang="ko-KR" altLang="en-US" smtClean="0"/>
              <a:t>2018-04-26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5836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3F5E6-6A01-4024-B281-DD2C463487D4}" type="datetime1">
              <a:rPr lang="ko-KR" altLang="en-US" smtClean="0"/>
              <a:t>2018-04-26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03710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53033-4D3F-4D29-B2D8-B05AFE467FD5}" type="datetime1">
              <a:rPr lang="ko-KR" altLang="en-US" smtClean="0"/>
              <a:t>2018-04-26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08123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577DE-B9E8-4152-9394-51804D4893C6}" type="datetime1">
              <a:rPr lang="ko-KR" altLang="en-US" smtClean="0"/>
              <a:t>2018-04-26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74241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D044A-A93C-454C-B033-7A5EA598930A}" type="datetime1">
              <a:rPr lang="ko-KR" altLang="en-US" smtClean="0"/>
              <a:t>2018-04-26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73749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BD80B-1087-4FBF-AA4F-F629AB7BC90D}" type="datetime1">
              <a:rPr lang="ko-KR" altLang="en-US" smtClean="0"/>
              <a:t>2018-04-26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34562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36C7A-0BDA-492E-8DE1-349958440F51}" type="datetime1">
              <a:rPr lang="ko-KR" altLang="en-US" smtClean="0"/>
              <a:t>2018-04-26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00264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BFE483-41FA-425C-BE56-D215AE7024F4}" type="datetime1">
              <a:rPr lang="ko-KR" altLang="en-US" smtClean="0"/>
              <a:t>2018-04-26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27135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4935D2-75BB-402B-AB46-F0D463706415}" type="datetime1">
              <a:rPr lang="ko-KR" altLang="en-US" smtClean="0"/>
              <a:t>2018-04-26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CEB9E3-907B-4C9E-8669-48B8CFAF98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99726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his.or.kr/" TargetMode="External"/><Relationship Id="rId2" Type="http://schemas.openxmlformats.org/officeDocument/2006/relationships/hyperlink" Target="http://hadoop.apache.org/" TargetMode="Externa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1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01634" y="1628800"/>
            <a:ext cx="695675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인지기능 콘텐츠</a:t>
            </a:r>
            <a:endParaRPr lang="en-US" altLang="ko-KR" sz="40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+mn-ea"/>
            </a:endParaRPr>
          </a:p>
          <a:p>
            <a:pPr algn="ctr"/>
            <a:r>
              <a:rPr lang="ko-KR" altLang="en-US" sz="4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 통합 관리 프로그램</a:t>
            </a:r>
            <a:endParaRPr lang="en-US" altLang="ko-KR" sz="40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+mn-ea"/>
            </a:endParaRPr>
          </a:p>
          <a:p>
            <a:pPr algn="ctr"/>
            <a:endParaRPr lang="en-US" altLang="ko-KR" sz="20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+mn-ea"/>
            </a:endParaRPr>
          </a:p>
          <a:p>
            <a:pPr algn="ctr"/>
            <a:r>
              <a:rPr lang="en-US" altLang="ko-KR" sz="2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Cognitive Content Integrated Management Program</a:t>
            </a:r>
            <a:endParaRPr lang="en-US" altLang="ko-KR" sz="40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461924" y="4640069"/>
            <a:ext cx="438357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>
                <a:solidFill>
                  <a:schemeClr val="bg1"/>
                </a:solidFill>
                <a:latin typeface="+mn-ea"/>
              </a:rPr>
              <a:t>구신이조</a:t>
            </a:r>
            <a:r>
              <a:rPr lang="ko-KR" altLang="en-US" b="1" dirty="0">
                <a:solidFill>
                  <a:schemeClr val="bg1"/>
                </a:solidFill>
                <a:latin typeface="+mn-ea"/>
              </a:rPr>
              <a:t>               지도교수 </a:t>
            </a:r>
            <a:r>
              <a:rPr lang="en-US" altLang="ko-KR" b="1" dirty="0">
                <a:solidFill>
                  <a:schemeClr val="bg1"/>
                </a:solidFill>
                <a:latin typeface="+mn-ea"/>
              </a:rPr>
              <a:t>: </a:t>
            </a:r>
            <a:r>
              <a:rPr lang="ko-KR" altLang="en-US" b="1" dirty="0" err="1">
                <a:solidFill>
                  <a:schemeClr val="bg1"/>
                </a:solidFill>
                <a:latin typeface="+mn-ea"/>
              </a:rPr>
              <a:t>정성택</a:t>
            </a:r>
            <a:endParaRPr lang="en-US" altLang="ko-KR" b="1" dirty="0">
              <a:solidFill>
                <a:schemeClr val="bg1"/>
              </a:solidFill>
              <a:latin typeface="+mn-ea"/>
            </a:endParaRPr>
          </a:p>
          <a:p>
            <a:endParaRPr lang="en-US" altLang="ko-KR" b="1" dirty="0">
              <a:solidFill>
                <a:schemeClr val="bg1"/>
              </a:solidFill>
              <a:latin typeface="+mn-ea"/>
            </a:endParaRPr>
          </a:p>
          <a:p>
            <a:r>
              <a:rPr lang="ko-KR" altLang="en-US" b="1" dirty="0">
                <a:solidFill>
                  <a:schemeClr val="bg1"/>
                </a:solidFill>
                <a:latin typeface="+mn-ea"/>
              </a:rPr>
              <a:t>컴퓨터공학전공  </a:t>
            </a:r>
            <a:r>
              <a:rPr lang="en-US" altLang="ko-KR" b="1" dirty="0">
                <a:solidFill>
                  <a:schemeClr val="bg1"/>
                </a:solidFill>
                <a:latin typeface="+mn-ea"/>
              </a:rPr>
              <a:t>2013154004  </a:t>
            </a:r>
            <a:r>
              <a:rPr lang="ko-KR" altLang="en-US" b="1" dirty="0" err="1">
                <a:solidFill>
                  <a:schemeClr val="bg1"/>
                </a:solidFill>
                <a:latin typeface="+mn-ea"/>
              </a:rPr>
              <a:t>구세진</a:t>
            </a:r>
            <a:endParaRPr lang="en-US" altLang="ko-KR" b="1" dirty="0">
              <a:solidFill>
                <a:schemeClr val="bg1"/>
              </a:solidFill>
              <a:latin typeface="+mn-ea"/>
            </a:endParaRPr>
          </a:p>
          <a:p>
            <a:r>
              <a:rPr lang="ko-KR" altLang="en-US" b="1" dirty="0">
                <a:solidFill>
                  <a:schemeClr val="bg1"/>
                </a:solidFill>
                <a:latin typeface="+mn-ea"/>
              </a:rPr>
              <a:t>소프트웨어전공  </a:t>
            </a:r>
            <a:r>
              <a:rPr lang="en-US" altLang="ko-KR" b="1" dirty="0">
                <a:solidFill>
                  <a:schemeClr val="bg1"/>
                </a:solidFill>
                <a:latin typeface="+mn-ea"/>
              </a:rPr>
              <a:t>2013156025  </a:t>
            </a:r>
            <a:r>
              <a:rPr lang="ko-KR" altLang="en-US" b="1" dirty="0">
                <a:solidFill>
                  <a:schemeClr val="bg1"/>
                </a:solidFill>
                <a:latin typeface="+mn-ea"/>
              </a:rPr>
              <a:t>신민규</a:t>
            </a:r>
            <a:endParaRPr lang="en-US" altLang="ko-KR" b="1" dirty="0">
              <a:solidFill>
                <a:schemeClr val="bg1"/>
              </a:solidFill>
              <a:latin typeface="+mn-ea"/>
            </a:endParaRPr>
          </a:p>
          <a:p>
            <a:r>
              <a:rPr lang="ko-KR" altLang="en-US" b="1" dirty="0">
                <a:solidFill>
                  <a:schemeClr val="bg1"/>
                </a:solidFill>
                <a:latin typeface="+mn-ea"/>
              </a:rPr>
              <a:t>소프트웨어전공  </a:t>
            </a:r>
            <a:r>
              <a:rPr lang="en-US" altLang="ko-KR" b="1" dirty="0">
                <a:solidFill>
                  <a:schemeClr val="bg1"/>
                </a:solidFill>
                <a:latin typeface="+mn-ea"/>
              </a:rPr>
              <a:t>2013156030  </a:t>
            </a:r>
            <a:r>
              <a:rPr lang="ko-KR" altLang="en-US" b="1" dirty="0" err="1">
                <a:solidFill>
                  <a:schemeClr val="bg1"/>
                </a:solidFill>
                <a:latin typeface="+mn-ea"/>
              </a:rPr>
              <a:t>이기문</a:t>
            </a:r>
            <a:endParaRPr lang="en-US" altLang="ko-KR" b="1" dirty="0">
              <a:solidFill>
                <a:schemeClr val="bg1"/>
              </a:solidFill>
              <a:latin typeface="+mn-ea"/>
            </a:endParaRPr>
          </a:p>
          <a:p>
            <a:r>
              <a:rPr lang="ko-KR" altLang="en-US" b="1" dirty="0">
                <a:solidFill>
                  <a:schemeClr val="bg1"/>
                </a:solidFill>
                <a:latin typeface="+mn-ea"/>
              </a:rPr>
              <a:t>소프트웨어전공  </a:t>
            </a:r>
            <a:r>
              <a:rPr lang="en-US" altLang="ko-KR" b="1" dirty="0">
                <a:solidFill>
                  <a:schemeClr val="bg1"/>
                </a:solidFill>
                <a:latin typeface="+mn-ea"/>
              </a:rPr>
              <a:t>2015156042  </a:t>
            </a:r>
            <a:r>
              <a:rPr lang="ko-KR" altLang="en-US" b="1" dirty="0">
                <a:solidFill>
                  <a:schemeClr val="bg1"/>
                </a:solidFill>
                <a:latin typeface="+mn-ea"/>
              </a:rPr>
              <a:t>조하연</a:t>
            </a:r>
            <a:endParaRPr lang="en-US" altLang="ko-KR" b="1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F4729179-F021-4A87-8BF3-B3CEBFA7FF81}"/>
              </a:ext>
            </a:extLst>
          </p:cNvPr>
          <p:cNvCxnSpPr/>
          <p:nvPr/>
        </p:nvCxnSpPr>
        <p:spPr>
          <a:xfrm>
            <a:off x="1911821" y="3068960"/>
            <a:ext cx="54006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068305E-E41D-4AC3-B252-FD275AF9F396}"/>
              </a:ext>
            </a:extLst>
          </p:cNvPr>
          <p:cNvCxnSpPr/>
          <p:nvPr/>
        </p:nvCxnSpPr>
        <p:spPr>
          <a:xfrm>
            <a:off x="1979712" y="1340768"/>
            <a:ext cx="54006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DD94233-FCAC-4237-A068-B376CF9552FB}"/>
              </a:ext>
            </a:extLst>
          </p:cNvPr>
          <p:cNvCxnSpPr>
            <a:cxnSpLocks/>
          </p:cNvCxnSpPr>
          <p:nvPr/>
        </p:nvCxnSpPr>
        <p:spPr>
          <a:xfrm>
            <a:off x="4572000" y="5085184"/>
            <a:ext cx="396044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0792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사각형: 둥근 모서리 197">
            <a:extLst>
              <a:ext uri="{FF2B5EF4-FFF2-40B4-BE49-F238E27FC236}">
                <a16:creationId xmlns:a16="http://schemas.microsoft.com/office/drawing/2014/main" id="{ECBFC429-1F4E-4573-A7D0-5B0DF5D6BB37}"/>
              </a:ext>
            </a:extLst>
          </p:cNvPr>
          <p:cNvSpPr/>
          <p:nvPr/>
        </p:nvSpPr>
        <p:spPr>
          <a:xfrm>
            <a:off x="1331640" y="1844824"/>
            <a:ext cx="3125515" cy="618828"/>
          </a:xfrm>
          <a:prstGeom prst="round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683568" y="-371066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H="1">
            <a:off x="692542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-9280" y="864741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0" name="직각 삼각형 9"/>
          <p:cNvSpPr/>
          <p:nvPr/>
        </p:nvSpPr>
        <p:spPr>
          <a:xfrm rot="5400000">
            <a:off x="702760" y="1194813"/>
            <a:ext cx="81143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23555" y="882389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+mn-ea"/>
              </a:rPr>
              <a:t>01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65BC3EBE-ECF4-4EDE-8734-48E201C6686C}"/>
              </a:ext>
            </a:extLst>
          </p:cNvPr>
          <p:cNvGrpSpPr/>
          <p:nvPr/>
        </p:nvGrpSpPr>
        <p:grpSpPr>
          <a:xfrm>
            <a:off x="5257799" y="886728"/>
            <a:ext cx="1358168" cy="2068982"/>
            <a:chOff x="6300193" y="882386"/>
            <a:chExt cx="1358168" cy="2068982"/>
          </a:xfrm>
        </p:grpSpPr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21E5893F-8448-48E2-9FC6-2AA1A03DED34}"/>
                </a:ext>
              </a:extLst>
            </p:cNvPr>
            <p:cNvSpPr/>
            <p:nvPr/>
          </p:nvSpPr>
          <p:spPr>
            <a:xfrm>
              <a:off x="6300193" y="882386"/>
              <a:ext cx="1358168" cy="2068982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+mn-ea"/>
              </a:endParaRPr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6192B693-50E6-4594-8A84-44E8DC718C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03793" y="1096848"/>
              <a:ext cx="593579" cy="593579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A2E82E8-0BA8-4E5B-AAF3-F91DF920959C}"/>
                </a:ext>
              </a:extLst>
            </p:cNvPr>
            <p:cNvSpPr txBox="1"/>
            <p:nvPr/>
          </p:nvSpPr>
          <p:spPr>
            <a:xfrm>
              <a:off x="6676149" y="1715672"/>
              <a:ext cx="60625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b="1" dirty="0">
                  <a:latin typeface="+mn-ea"/>
                </a:rPr>
                <a:t>Server</a:t>
              </a:r>
              <a:endParaRPr lang="ko-KR" altLang="en-US" sz="1100" b="1" dirty="0">
                <a:latin typeface="+mn-ea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33D6EE8-25A8-4C15-A3DF-2A3E06FF5E32}"/>
                </a:ext>
              </a:extLst>
            </p:cNvPr>
            <p:cNvSpPr txBox="1"/>
            <p:nvPr/>
          </p:nvSpPr>
          <p:spPr>
            <a:xfrm>
              <a:off x="6639099" y="2648160"/>
              <a:ext cx="744114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dirty="0">
                  <a:latin typeface="+mn-ea"/>
                </a:rPr>
                <a:t>User Info</a:t>
              </a:r>
              <a:endParaRPr lang="ko-KR" altLang="en-US" sz="1050" dirty="0">
                <a:latin typeface="+mn-ea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44392EA-E2C1-48A4-919F-F1E0C8A44366}"/>
                </a:ext>
              </a:extLst>
            </p:cNvPr>
            <p:cNvSpPr txBox="1"/>
            <p:nvPr/>
          </p:nvSpPr>
          <p:spPr>
            <a:xfrm>
              <a:off x="6558148" y="2350881"/>
              <a:ext cx="906017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50" dirty="0">
                  <a:latin typeface="+mn-ea"/>
                </a:rPr>
                <a:t>콘텐츠 결과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DDA4CCC-F767-4F52-95B1-1FAB2280B8A9}"/>
                </a:ext>
              </a:extLst>
            </p:cNvPr>
            <p:cNvSpPr txBox="1"/>
            <p:nvPr/>
          </p:nvSpPr>
          <p:spPr>
            <a:xfrm>
              <a:off x="6416746" y="2017176"/>
              <a:ext cx="1241614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dirty="0">
                  <a:latin typeface="+mn-ea"/>
                </a:rPr>
                <a:t>MMSE-KC</a:t>
              </a:r>
              <a:r>
                <a:rPr lang="ko-KR" altLang="en-US" sz="1050" dirty="0">
                  <a:latin typeface="+mn-ea"/>
                </a:rPr>
                <a:t> </a:t>
              </a:r>
              <a:r>
                <a:rPr lang="en-US" altLang="ko-KR" sz="1050" dirty="0">
                  <a:latin typeface="+mn-ea"/>
                </a:rPr>
                <a:t>Score</a:t>
              </a:r>
              <a:endParaRPr lang="ko-KR" altLang="en-US" sz="1050" dirty="0">
                <a:latin typeface="+mn-ea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37AD1021-DCA6-4BA5-B548-CD3A62112709}"/>
              </a:ext>
            </a:extLst>
          </p:cNvPr>
          <p:cNvGrpSpPr/>
          <p:nvPr/>
        </p:nvGrpSpPr>
        <p:grpSpPr>
          <a:xfrm>
            <a:off x="7278915" y="882528"/>
            <a:ext cx="1358163" cy="2068979"/>
            <a:chOff x="1957191" y="3096746"/>
            <a:chExt cx="1358163" cy="2068979"/>
          </a:xfrm>
        </p:grpSpPr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EFB6E33B-E4BD-425E-8183-1E8D6F0ABB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93280" y="3278995"/>
              <a:ext cx="636192" cy="636192"/>
            </a:xfrm>
            <a:prstGeom prst="rect">
              <a:avLst/>
            </a:prstGeom>
          </p:spPr>
        </p:pic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1B189D59-C320-4A8C-A95D-C31182A4470D}"/>
                </a:ext>
              </a:extLst>
            </p:cNvPr>
            <p:cNvSpPr/>
            <p:nvPr/>
          </p:nvSpPr>
          <p:spPr>
            <a:xfrm>
              <a:off x="1957191" y="3096746"/>
              <a:ext cx="1358163" cy="2068979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+mn-ea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79323FB-F8E5-4DC6-A557-2F645C9E6A29}"/>
                </a:ext>
              </a:extLst>
            </p:cNvPr>
            <p:cNvSpPr txBox="1"/>
            <p:nvPr/>
          </p:nvSpPr>
          <p:spPr>
            <a:xfrm>
              <a:off x="2236541" y="3955506"/>
              <a:ext cx="85792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>
                  <a:latin typeface="+mn-ea"/>
                </a:rPr>
                <a:t>Data Base</a:t>
              </a:r>
              <a:endParaRPr lang="ko-KR" altLang="en-US" sz="1100" b="1" dirty="0">
                <a:latin typeface="+mn-ea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0F23420-5F7B-47F8-9A29-C5A8C39C6811}"/>
                </a:ext>
              </a:extLst>
            </p:cNvPr>
            <p:cNvSpPr txBox="1"/>
            <p:nvPr/>
          </p:nvSpPr>
          <p:spPr>
            <a:xfrm>
              <a:off x="2043378" y="4255120"/>
              <a:ext cx="1244251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dirty="0">
                  <a:latin typeface="+mn-ea"/>
                </a:rPr>
                <a:t>각 </a:t>
              </a:r>
              <a:r>
                <a:rPr lang="en-US" altLang="ko-KR" sz="1050" dirty="0">
                  <a:latin typeface="+mn-ea"/>
                </a:rPr>
                <a:t>Contents</a:t>
              </a:r>
              <a:r>
                <a:rPr lang="ko-KR" altLang="en-US" sz="1050" dirty="0">
                  <a:latin typeface="+mn-ea"/>
                </a:rPr>
                <a:t> </a:t>
              </a:r>
              <a:r>
                <a:rPr lang="en-US" altLang="ko-KR" sz="1050" dirty="0">
                  <a:latin typeface="+mn-ea"/>
                </a:rPr>
                <a:t>Data</a:t>
              </a:r>
              <a:endParaRPr lang="ko-KR" altLang="en-US" sz="1050" dirty="0">
                <a:latin typeface="+mn-ea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CEFBC9A-1482-498D-A36A-68368EEE6654}"/>
                </a:ext>
              </a:extLst>
            </p:cNvPr>
            <p:cNvSpPr txBox="1"/>
            <p:nvPr/>
          </p:nvSpPr>
          <p:spPr>
            <a:xfrm>
              <a:off x="2264591" y="4549240"/>
              <a:ext cx="801823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>
                  <a:latin typeface="+mn-ea"/>
                </a:rPr>
                <a:t>Users Info</a:t>
              </a:r>
              <a:endParaRPr lang="ko-KR" altLang="en-US" sz="1050" dirty="0">
                <a:latin typeface="+mn-ea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6FD4E35-3FE3-443F-A2A7-6CAFC1FC5E1D}"/>
                </a:ext>
              </a:extLst>
            </p:cNvPr>
            <p:cNvSpPr txBox="1"/>
            <p:nvPr/>
          </p:nvSpPr>
          <p:spPr>
            <a:xfrm>
              <a:off x="2061721" y="4838253"/>
              <a:ext cx="120756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dirty="0">
                  <a:latin typeface="+mn-ea"/>
                </a:rPr>
                <a:t>MMSE-KC Score</a:t>
              </a:r>
              <a:endParaRPr lang="ko-KR" altLang="en-US" sz="1050" dirty="0">
                <a:latin typeface="+mn-ea"/>
              </a:endParaRPr>
            </a:p>
          </p:txBody>
        </p:sp>
      </p:grp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85918516-DB4F-4EE4-98D4-F4F8DDA9ECF9}"/>
              </a:ext>
            </a:extLst>
          </p:cNvPr>
          <p:cNvCxnSpPr>
            <a:cxnSpLocks/>
            <a:stCxn id="15" idx="3"/>
            <a:endCxn id="28" idx="1"/>
          </p:cNvCxnSpPr>
          <p:nvPr/>
        </p:nvCxnSpPr>
        <p:spPr>
          <a:xfrm flipV="1">
            <a:off x="6615967" y="1917018"/>
            <a:ext cx="662948" cy="4201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사각형: 둥근 모서리 60">
            <a:extLst>
              <a:ext uri="{FF2B5EF4-FFF2-40B4-BE49-F238E27FC236}">
                <a16:creationId xmlns:a16="http://schemas.microsoft.com/office/drawing/2014/main" id="{ACE61CCE-3849-4E62-ABF3-AD807AC93F7C}"/>
              </a:ext>
            </a:extLst>
          </p:cNvPr>
          <p:cNvSpPr/>
          <p:nvPr/>
        </p:nvSpPr>
        <p:spPr>
          <a:xfrm>
            <a:off x="1186005" y="3433808"/>
            <a:ext cx="7451073" cy="197474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DD85F126-5D6E-4ED8-9E09-F4CA77A8FB13}"/>
              </a:ext>
            </a:extLst>
          </p:cNvPr>
          <p:cNvSpPr/>
          <p:nvPr/>
        </p:nvSpPr>
        <p:spPr>
          <a:xfrm>
            <a:off x="1186005" y="890931"/>
            <a:ext cx="3408846" cy="188418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926EA990-C291-4CD6-9A1A-6FC28F5C006A}"/>
              </a:ext>
            </a:extLst>
          </p:cNvPr>
          <p:cNvCxnSpPr>
            <a:cxnSpLocks/>
            <a:stCxn id="62" idx="3"/>
          </p:cNvCxnSpPr>
          <p:nvPr/>
        </p:nvCxnSpPr>
        <p:spPr>
          <a:xfrm flipV="1">
            <a:off x="4594851" y="1819566"/>
            <a:ext cx="745589" cy="13456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447502EF-A7EC-40B8-88B4-D19AD7B59E6F}"/>
              </a:ext>
            </a:extLst>
          </p:cNvPr>
          <p:cNvCxnSpPr>
            <a:cxnSpLocks/>
            <a:endCxn id="61" idx="2"/>
          </p:cNvCxnSpPr>
          <p:nvPr/>
        </p:nvCxnSpPr>
        <p:spPr>
          <a:xfrm flipV="1">
            <a:off x="4911541" y="5408551"/>
            <a:ext cx="1" cy="42928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04232905-BA4D-4201-83B0-4B600BF79E59}"/>
              </a:ext>
            </a:extLst>
          </p:cNvPr>
          <p:cNvGrpSpPr/>
          <p:nvPr/>
        </p:nvGrpSpPr>
        <p:grpSpPr>
          <a:xfrm>
            <a:off x="4526635" y="5865884"/>
            <a:ext cx="799380" cy="945604"/>
            <a:chOff x="4464996" y="5704985"/>
            <a:chExt cx="893088" cy="1125877"/>
          </a:xfrm>
        </p:grpSpPr>
        <p:pic>
          <p:nvPicPr>
            <p:cNvPr id="63" name="그림 62">
              <a:extLst>
                <a:ext uri="{FF2B5EF4-FFF2-40B4-BE49-F238E27FC236}">
                  <a16:creationId xmlns:a16="http://schemas.microsoft.com/office/drawing/2014/main" id="{0AA755B7-1670-410C-9B4C-008EC9A59EE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64996" y="5704985"/>
              <a:ext cx="893088" cy="893088"/>
            </a:xfrm>
            <a:prstGeom prst="rect">
              <a:avLst/>
            </a:prstGeom>
          </p:spPr>
        </p:pic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523E48D5-ED81-478B-BB72-ABA8B028AFB0}"/>
                </a:ext>
              </a:extLst>
            </p:cNvPr>
            <p:cNvSpPr txBox="1"/>
            <p:nvPr/>
          </p:nvSpPr>
          <p:spPr>
            <a:xfrm>
              <a:off x="4683310" y="6519378"/>
              <a:ext cx="543005" cy="3114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>
                  <a:latin typeface="+mn-ea"/>
                </a:rPr>
                <a:t>User</a:t>
              </a:r>
              <a:endParaRPr lang="ko-KR" altLang="en-US" sz="1100" b="1" dirty="0">
                <a:latin typeface="+mn-ea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177F32B-8EB4-49D5-82E0-7871AE6587E8}"/>
              </a:ext>
            </a:extLst>
          </p:cNvPr>
          <p:cNvGrpSpPr/>
          <p:nvPr/>
        </p:nvGrpSpPr>
        <p:grpSpPr>
          <a:xfrm>
            <a:off x="6048660" y="4155072"/>
            <a:ext cx="800481" cy="980316"/>
            <a:chOff x="3446703" y="4259130"/>
            <a:chExt cx="800481" cy="980316"/>
          </a:xfrm>
        </p:grpSpPr>
        <p:pic>
          <p:nvPicPr>
            <p:cNvPr id="70" name="그림 69">
              <a:extLst>
                <a:ext uri="{FF2B5EF4-FFF2-40B4-BE49-F238E27FC236}">
                  <a16:creationId xmlns:a16="http://schemas.microsoft.com/office/drawing/2014/main" id="{44358580-FC0B-4972-8CEA-57AB32C17E2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58250" y="4259130"/>
              <a:ext cx="627230" cy="636546"/>
            </a:xfrm>
            <a:prstGeom prst="rect">
              <a:avLst/>
            </a:prstGeom>
          </p:spPr>
        </p:pic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ED4488FA-1906-4AA0-951E-15D4CCB85560}"/>
                </a:ext>
              </a:extLst>
            </p:cNvPr>
            <p:cNvSpPr txBox="1"/>
            <p:nvPr/>
          </p:nvSpPr>
          <p:spPr>
            <a:xfrm>
              <a:off x="3446703" y="4977836"/>
              <a:ext cx="80048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b="1" dirty="0">
                  <a:latin typeface="+mn-ea"/>
                </a:rPr>
                <a:t>User Info</a:t>
              </a:r>
              <a:endParaRPr lang="ko-KR" altLang="en-US" sz="1100" b="1" dirty="0">
                <a:latin typeface="+mn-ea"/>
              </a:endParaRPr>
            </a:p>
          </p:txBody>
        </p: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8B690ED6-0DC9-433E-A4D8-3F073AB104DD}"/>
              </a:ext>
            </a:extLst>
          </p:cNvPr>
          <p:cNvGrpSpPr/>
          <p:nvPr/>
        </p:nvGrpSpPr>
        <p:grpSpPr>
          <a:xfrm>
            <a:off x="1569982" y="4090195"/>
            <a:ext cx="1023037" cy="1129831"/>
            <a:chOff x="2532831" y="4196948"/>
            <a:chExt cx="1023037" cy="1129831"/>
          </a:xfrm>
        </p:grpSpPr>
        <p:pic>
          <p:nvPicPr>
            <p:cNvPr id="72" name="그림 71">
              <a:extLst>
                <a:ext uri="{FF2B5EF4-FFF2-40B4-BE49-F238E27FC236}">
                  <a16:creationId xmlns:a16="http://schemas.microsoft.com/office/drawing/2014/main" id="{0FF08EAC-3B1A-488B-841F-B6E0E000D95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30328" y="4196948"/>
              <a:ext cx="628044" cy="657861"/>
            </a:xfrm>
            <a:prstGeom prst="rect">
              <a:avLst/>
            </a:prstGeom>
          </p:spPr>
        </p:pic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862BEAF7-973F-44B1-A3D9-3B07EC73309F}"/>
                </a:ext>
              </a:extLst>
            </p:cNvPr>
            <p:cNvSpPr txBox="1"/>
            <p:nvPr/>
          </p:nvSpPr>
          <p:spPr>
            <a:xfrm>
              <a:off x="2532831" y="4895892"/>
              <a:ext cx="1023037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b="1" dirty="0">
                  <a:latin typeface="+mn-ea"/>
                </a:rPr>
                <a:t>Recommend</a:t>
              </a:r>
            </a:p>
            <a:p>
              <a:pPr algn="ctr"/>
              <a:r>
                <a:rPr lang="en-US" altLang="ko-KR" sz="1100" b="1" dirty="0">
                  <a:latin typeface="+mn-ea"/>
                </a:rPr>
                <a:t>Contents</a:t>
              </a:r>
              <a:endParaRPr lang="ko-KR" altLang="en-US" sz="1100" b="1" dirty="0">
                <a:latin typeface="+mn-ea"/>
              </a:endParaRPr>
            </a:p>
          </p:txBody>
        </p:sp>
      </p:grp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5B0CDA51-5542-48F7-A029-01B6C1F1E0FC}"/>
              </a:ext>
            </a:extLst>
          </p:cNvPr>
          <p:cNvGrpSpPr/>
          <p:nvPr/>
        </p:nvGrpSpPr>
        <p:grpSpPr>
          <a:xfrm>
            <a:off x="7342747" y="4121199"/>
            <a:ext cx="877089" cy="999006"/>
            <a:chOff x="4257915" y="4236793"/>
            <a:chExt cx="877089" cy="999006"/>
          </a:xfrm>
        </p:grpSpPr>
        <p:pic>
          <p:nvPicPr>
            <p:cNvPr id="74" name="그림 73">
              <a:extLst>
                <a:ext uri="{FF2B5EF4-FFF2-40B4-BE49-F238E27FC236}">
                  <a16:creationId xmlns:a16="http://schemas.microsoft.com/office/drawing/2014/main" id="{F4FF0FB3-B60B-4CBA-B527-E8C93A16B46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19066" y="4236793"/>
              <a:ext cx="627231" cy="636546"/>
            </a:xfrm>
            <a:prstGeom prst="rect">
              <a:avLst/>
            </a:prstGeom>
          </p:spPr>
        </p:pic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7EAEFB76-FCDD-4068-B208-3FB17D6BABF4}"/>
                </a:ext>
              </a:extLst>
            </p:cNvPr>
            <p:cNvSpPr txBox="1"/>
            <p:nvPr/>
          </p:nvSpPr>
          <p:spPr>
            <a:xfrm>
              <a:off x="4257915" y="4974189"/>
              <a:ext cx="87708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b="1" dirty="0">
                  <a:latin typeface="+mn-ea"/>
                </a:rPr>
                <a:t>MMSE-KC</a:t>
              </a:r>
              <a:endParaRPr lang="ko-KR" altLang="en-US" sz="1100" b="1" dirty="0">
                <a:latin typeface="+mn-ea"/>
              </a:endParaRPr>
            </a:p>
          </p:txBody>
        </p:sp>
      </p:grp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1A06AC77-980F-4B9F-9114-F822A78F06F6}"/>
              </a:ext>
            </a:extLst>
          </p:cNvPr>
          <p:cNvGrpSpPr/>
          <p:nvPr/>
        </p:nvGrpSpPr>
        <p:grpSpPr>
          <a:xfrm>
            <a:off x="2979247" y="4076256"/>
            <a:ext cx="1230609" cy="1039331"/>
            <a:chOff x="1714854" y="4259575"/>
            <a:chExt cx="1230609" cy="1039331"/>
          </a:xfrm>
        </p:grpSpPr>
        <p:pic>
          <p:nvPicPr>
            <p:cNvPr id="76" name="그림 75">
              <a:extLst>
                <a:ext uri="{FF2B5EF4-FFF2-40B4-BE49-F238E27FC236}">
                  <a16:creationId xmlns:a16="http://schemas.microsoft.com/office/drawing/2014/main" id="{ED421E9E-A1D7-472F-AC37-90C34881C5B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30318" y="4259575"/>
              <a:ext cx="627231" cy="636317"/>
            </a:xfrm>
            <a:prstGeom prst="rect">
              <a:avLst/>
            </a:prstGeom>
          </p:spPr>
        </p:pic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01073224-6325-4D6A-B8EC-BF94D9F9C661}"/>
                </a:ext>
              </a:extLst>
            </p:cNvPr>
            <p:cNvSpPr txBox="1"/>
            <p:nvPr/>
          </p:nvSpPr>
          <p:spPr>
            <a:xfrm>
              <a:off x="1714854" y="5037296"/>
              <a:ext cx="123060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b="1" dirty="0">
                  <a:latin typeface="+mn-ea"/>
                </a:rPr>
                <a:t>Game Contents</a:t>
              </a:r>
              <a:endParaRPr lang="ko-KR" altLang="en-US" sz="1100" b="1" dirty="0">
                <a:latin typeface="+mn-ea"/>
              </a:endParaRPr>
            </a:p>
          </p:txBody>
        </p:sp>
      </p:grp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0CFE159B-9912-4135-88AD-F317A3739FE0}"/>
              </a:ext>
            </a:extLst>
          </p:cNvPr>
          <p:cNvGrpSpPr/>
          <p:nvPr/>
        </p:nvGrpSpPr>
        <p:grpSpPr>
          <a:xfrm>
            <a:off x="4324445" y="4105636"/>
            <a:ext cx="1230609" cy="1031262"/>
            <a:chOff x="4947746" y="4202068"/>
            <a:chExt cx="1230609" cy="1031262"/>
          </a:xfrm>
        </p:grpSpPr>
        <p:pic>
          <p:nvPicPr>
            <p:cNvPr id="78" name="그림 77">
              <a:extLst>
                <a:ext uri="{FF2B5EF4-FFF2-40B4-BE49-F238E27FC236}">
                  <a16:creationId xmlns:a16="http://schemas.microsoft.com/office/drawing/2014/main" id="{7C40ED52-840F-47D5-9B84-489F3AADB5A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67483" y="4202068"/>
              <a:ext cx="627230" cy="676391"/>
            </a:xfrm>
            <a:prstGeom prst="rect">
              <a:avLst/>
            </a:prstGeom>
          </p:spPr>
        </p:pic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F4613904-8C46-4B16-B0B6-AF33F868C701}"/>
                </a:ext>
              </a:extLst>
            </p:cNvPr>
            <p:cNvSpPr txBox="1"/>
            <p:nvPr/>
          </p:nvSpPr>
          <p:spPr>
            <a:xfrm>
              <a:off x="4947746" y="4971720"/>
              <a:ext cx="123060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b="1" dirty="0">
                  <a:latin typeface="+mn-ea"/>
                </a:rPr>
                <a:t>Contents Score</a:t>
              </a:r>
              <a:endParaRPr lang="ko-KR" altLang="en-US" sz="1100" b="1" dirty="0">
                <a:latin typeface="+mn-ea"/>
              </a:endParaRPr>
            </a:p>
          </p:txBody>
        </p:sp>
      </p:grpSp>
      <p:cxnSp>
        <p:nvCxnSpPr>
          <p:cNvPr id="88" name="연결선: 꺾임 87">
            <a:extLst>
              <a:ext uri="{FF2B5EF4-FFF2-40B4-BE49-F238E27FC236}">
                <a16:creationId xmlns:a16="http://schemas.microsoft.com/office/drawing/2014/main" id="{4F2F61E2-DA92-4A9E-88B2-EFB3537AE7D1}"/>
              </a:ext>
            </a:extLst>
          </p:cNvPr>
          <p:cNvCxnSpPr>
            <a:cxnSpLocks/>
            <a:endCxn id="20" idx="3"/>
          </p:cNvCxnSpPr>
          <p:nvPr/>
        </p:nvCxnSpPr>
        <p:spPr>
          <a:xfrm rot="16200000" flipV="1">
            <a:off x="5906716" y="2857726"/>
            <a:ext cx="1779340" cy="360840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연결선: 꺾임 120">
            <a:extLst>
              <a:ext uri="{FF2B5EF4-FFF2-40B4-BE49-F238E27FC236}">
                <a16:creationId xmlns:a16="http://schemas.microsoft.com/office/drawing/2014/main" id="{3DF4D17F-D8B8-43F2-A77E-B97307CAA4BC}"/>
              </a:ext>
            </a:extLst>
          </p:cNvPr>
          <p:cNvCxnSpPr>
            <a:cxnSpLocks/>
            <a:stCxn id="20" idx="1"/>
          </p:cNvCxnSpPr>
          <p:nvPr/>
        </p:nvCxnSpPr>
        <p:spPr>
          <a:xfrm rot="10800000" flipV="1">
            <a:off x="4859352" y="2148475"/>
            <a:ext cx="515000" cy="1008181"/>
          </a:xfrm>
          <a:prstGeom prst="bentConnector2">
            <a:avLst/>
          </a:prstGeom>
          <a:ln w="38100">
            <a:solidFill>
              <a:srgbClr val="FF80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연결선: 꺾임 131">
            <a:extLst>
              <a:ext uri="{FF2B5EF4-FFF2-40B4-BE49-F238E27FC236}">
                <a16:creationId xmlns:a16="http://schemas.microsoft.com/office/drawing/2014/main" id="{63F95067-84FF-4C96-ADF2-06BF289AAB35}"/>
              </a:ext>
            </a:extLst>
          </p:cNvPr>
          <p:cNvCxnSpPr>
            <a:cxnSpLocks/>
            <a:endCxn id="72" idx="0"/>
          </p:cNvCxnSpPr>
          <p:nvPr/>
        </p:nvCxnSpPr>
        <p:spPr>
          <a:xfrm rot="10800000" flipV="1">
            <a:off x="2081501" y="3156657"/>
            <a:ext cx="2784348" cy="933538"/>
          </a:xfrm>
          <a:prstGeom prst="bentConnector2">
            <a:avLst/>
          </a:prstGeom>
          <a:ln w="38100">
            <a:solidFill>
              <a:srgbClr val="FF802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직선 화살표 연결선 138">
            <a:extLst>
              <a:ext uri="{FF2B5EF4-FFF2-40B4-BE49-F238E27FC236}">
                <a16:creationId xmlns:a16="http://schemas.microsoft.com/office/drawing/2014/main" id="{CF7150BF-B1C4-4C79-92FA-5C38F1E4241B}"/>
              </a:ext>
            </a:extLst>
          </p:cNvPr>
          <p:cNvCxnSpPr>
            <a:cxnSpLocks/>
            <a:stCxn id="15" idx="2"/>
          </p:cNvCxnSpPr>
          <p:nvPr/>
        </p:nvCxnSpPr>
        <p:spPr>
          <a:xfrm>
            <a:off x="5936883" y="2955710"/>
            <a:ext cx="0" cy="452111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직선 연결선 172">
            <a:extLst>
              <a:ext uri="{FF2B5EF4-FFF2-40B4-BE49-F238E27FC236}">
                <a16:creationId xmlns:a16="http://schemas.microsoft.com/office/drawing/2014/main" id="{66F49116-505E-4DD7-84C5-817694B688CC}"/>
              </a:ext>
            </a:extLst>
          </p:cNvPr>
          <p:cNvCxnSpPr>
            <a:cxnSpLocks/>
            <a:stCxn id="19" idx="1"/>
          </p:cNvCxnSpPr>
          <p:nvPr/>
        </p:nvCxnSpPr>
        <p:spPr>
          <a:xfrm flipH="1">
            <a:off x="4865849" y="2482181"/>
            <a:ext cx="649905" cy="0"/>
          </a:xfrm>
          <a:prstGeom prst="line">
            <a:avLst/>
          </a:prstGeom>
          <a:ln w="38100">
            <a:solidFill>
              <a:srgbClr val="FF80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TextBox 174">
            <a:extLst>
              <a:ext uri="{FF2B5EF4-FFF2-40B4-BE49-F238E27FC236}">
                <a16:creationId xmlns:a16="http://schemas.microsoft.com/office/drawing/2014/main" id="{6683E94A-D212-455A-9803-FF307361A3E1}"/>
              </a:ext>
            </a:extLst>
          </p:cNvPr>
          <p:cNvSpPr txBox="1"/>
          <p:nvPr/>
        </p:nvSpPr>
        <p:spPr>
          <a:xfrm>
            <a:off x="5484610" y="3407821"/>
            <a:ext cx="1478898" cy="553998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latin typeface="+mn-ea"/>
              </a:rPr>
              <a:t>로그인 시</a:t>
            </a:r>
            <a:r>
              <a:rPr lang="en-US" altLang="ko-KR" sz="1000" b="1" dirty="0">
                <a:latin typeface="+mn-ea"/>
              </a:rPr>
              <a:t>,</a:t>
            </a:r>
            <a:r>
              <a:rPr lang="ko-KR" altLang="en-US" sz="1000" b="1" dirty="0">
                <a:latin typeface="+mn-ea"/>
              </a:rPr>
              <a:t> 세션 생성</a:t>
            </a:r>
            <a:endParaRPr lang="en-US" altLang="ko-KR" sz="1000" b="1" dirty="0">
              <a:latin typeface="+mn-ea"/>
            </a:endParaRPr>
          </a:p>
          <a:p>
            <a:r>
              <a:rPr lang="ko-KR" altLang="en-US" sz="1000" b="1" dirty="0">
                <a:latin typeface="+mn-ea"/>
              </a:rPr>
              <a:t>사용자 등록</a:t>
            </a:r>
            <a:endParaRPr lang="en-US" altLang="ko-KR" sz="1000" b="1" dirty="0">
              <a:latin typeface="+mn-ea"/>
            </a:endParaRPr>
          </a:p>
          <a:p>
            <a:r>
              <a:rPr lang="ko-KR" altLang="en-US" sz="1000" b="1" dirty="0">
                <a:latin typeface="+mn-ea"/>
              </a:rPr>
              <a:t>사용자 정보</a:t>
            </a: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C681F091-6503-4087-A6F1-E305427F1985}"/>
              </a:ext>
            </a:extLst>
          </p:cNvPr>
          <p:cNvSpPr txBox="1"/>
          <p:nvPr/>
        </p:nvSpPr>
        <p:spPr>
          <a:xfrm>
            <a:off x="6996723" y="3396193"/>
            <a:ext cx="736757" cy="255819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latin typeface="+mn-ea"/>
              </a:rPr>
              <a:t>평가 결과</a:t>
            </a:r>
          </a:p>
        </p:txBody>
      </p:sp>
      <p:cxnSp>
        <p:nvCxnSpPr>
          <p:cNvPr id="182" name="연결선: 꺾임 181">
            <a:extLst>
              <a:ext uri="{FF2B5EF4-FFF2-40B4-BE49-F238E27FC236}">
                <a16:creationId xmlns:a16="http://schemas.microsoft.com/office/drawing/2014/main" id="{7FA40B3A-3154-4E17-83AD-752124A7E423}"/>
              </a:ext>
            </a:extLst>
          </p:cNvPr>
          <p:cNvCxnSpPr>
            <a:cxnSpLocks/>
          </p:cNvCxnSpPr>
          <p:nvPr/>
        </p:nvCxnSpPr>
        <p:spPr>
          <a:xfrm rot="16200000" flipV="1">
            <a:off x="7306837" y="3583328"/>
            <a:ext cx="193382" cy="840705"/>
          </a:xfrm>
          <a:prstGeom prst="bentConnector2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연결선: 꺾임 184">
            <a:extLst>
              <a:ext uri="{FF2B5EF4-FFF2-40B4-BE49-F238E27FC236}">
                <a16:creationId xmlns:a16="http://schemas.microsoft.com/office/drawing/2014/main" id="{84FFFA7A-D78E-4242-9463-153C3F4426F5}"/>
              </a:ext>
            </a:extLst>
          </p:cNvPr>
          <p:cNvCxnSpPr>
            <a:cxnSpLocks/>
            <a:stCxn id="76" idx="0"/>
            <a:endCxn id="62" idx="2"/>
          </p:cNvCxnSpPr>
          <p:nvPr/>
        </p:nvCxnSpPr>
        <p:spPr>
          <a:xfrm rot="16200000" flipV="1">
            <a:off x="2548807" y="3116735"/>
            <a:ext cx="1301143" cy="617899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TextBox 167">
            <a:extLst>
              <a:ext uri="{FF2B5EF4-FFF2-40B4-BE49-F238E27FC236}">
                <a16:creationId xmlns:a16="http://schemas.microsoft.com/office/drawing/2014/main" id="{9B8F3F1A-D12E-4A9A-9F2D-B0AD905CDADA}"/>
              </a:ext>
            </a:extLst>
          </p:cNvPr>
          <p:cNvSpPr txBox="1"/>
          <p:nvPr/>
        </p:nvSpPr>
        <p:spPr>
          <a:xfrm>
            <a:off x="1235144" y="2852010"/>
            <a:ext cx="3355406" cy="246221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latin typeface="+mn-ea"/>
              </a:rPr>
              <a:t>1)</a:t>
            </a:r>
            <a:r>
              <a:rPr lang="ko-KR" altLang="en-US" sz="1000" b="1" dirty="0">
                <a:latin typeface="+mn-ea"/>
              </a:rPr>
              <a:t> 최초 실행 시</a:t>
            </a:r>
            <a:r>
              <a:rPr lang="en-US" altLang="ko-KR" sz="1000" b="1" dirty="0">
                <a:latin typeface="+mn-ea"/>
              </a:rPr>
              <a:t>,</a:t>
            </a:r>
            <a:r>
              <a:rPr lang="ko-KR" altLang="en-US" sz="1000" b="1" dirty="0">
                <a:latin typeface="+mn-ea"/>
              </a:rPr>
              <a:t> </a:t>
            </a:r>
            <a:r>
              <a:rPr lang="en-US" altLang="ko-KR" sz="1000" b="1" dirty="0">
                <a:latin typeface="+mn-ea"/>
              </a:rPr>
              <a:t>MMSE-KC </a:t>
            </a:r>
            <a:r>
              <a:rPr lang="ko-KR" altLang="en-US" sz="1000" b="1" dirty="0">
                <a:latin typeface="+mn-ea"/>
              </a:rPr>
              <a:t>검사 결과를 기반으로 추천</a:t>
            </a: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21BA9D31-3C06-43F0-AD5C-F5054EDC49A1}"/>
              </a:ext>
            </a:extLst>
          </p:cNvPr>
          <p:cNvSpPr txBox="1"/>
          <p:nvPr/>
        </p:nvSpPr>
        <p:spPr>
          <a:xfrm>
            <a:off x="1238181" y="3168774"/>
            <a:ext cx="2659702" cy="246221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latin typeface="+mn-ea"/>
              </a:rPr>
              <a:t>2)</a:t>
            </a:r>
            <a:r>
              <a:rPr lang="ko-KR" altLang="en-US" sz="1000" b="1" dirty="0">
                <a:latin typeface="+mn-ea"/>
              </a:rPr>
              <a:t> 이후</a:t>
            </a:r>
            <a:r>
              <a:rPr lang="en-US" altLang="ko-KR" sz="1000" b="1" dirty="0">
                <a:latin typeface="+mn-ea"/>
              </a:rPr>
              <a:t>,</a:t>
            </a:r>
            <a:r>
              <a:rPr lang="ko-KR" altLang="en-US" sz="1000" b="1" dirty="0">
                <a:latin typeface="+mn-ea"/>
              </a:rPr>
              <a:t> 콘텐츠 수행 결과를 기반으로 추천</a:t>
            </a:r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73AC0BFB-043E-478E-A1EB-555C0267D6B5}"/>
              </a:ext>
            </a:extLst>
          </p:cNvPr>
          <p:cNvSpPr txBox="1"/>
          <p:nvPr/>
        </p:nvSpPr>
        <p:spPr>
          <a:xfrm>
            <a:off x="2105864" y="2475489"/>
            <a:ext cx="1628414" cy="246221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latin typeface="+mn-ea"/>
              </a:rPr>
              <a:t>실행 시</a:t>
            </a:r>
            <a:r>
              <a:rPr lang="en-US" altLang="ko-KR" sz="1000" b="1" dirty="0">
                <a:latin typeface="+mn-ea"/>
              </a:rPr>
              <a:t>, </a:t>
            </a:r>
            <a:r>
              <a:rPr lang="ko-KR" altLang="en-US" sz="1000" b="1" dirty="0">
                <a:latin typeface="+mn-ea"/>
              </a:rPr>
              <a:t>식별코드를 넘김</a:t>
            </a:r>
          </a:p>
        </p:txBody>
      </p:sp>
      <p:pic>
        <p:nvPicPr>
          <p:cNvPr id="191" name="그림 190">
            <a:extLst>
              <a:ext uri="{FF2B5EF4-FFF2-40B4-BE49-F238E27FC236}">
                <a16:creationId xmlns:a16="http://schemas.microsoft.com/office/drawing/2014/main" id="{1C269855-CE3B-43A0-A0BE-1881DD708358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5870" y="1000739"/>
            <a:ext cx="594113" cy="594113"/>
          </a:xfrm>
          <a:prstGeom prst="rect">
            <a:avLst/>
          </a:prstGeom>
        </p:spPr>
      </p:pic>
      <p:sp>
        <p:nvSpPr>
          <p:cNvPr id="192" name="TextBox 191">
            <a:extLst>
              <a:ext uri="{FF2B5EF4-FFF2-40B4-BE49-F238E27FC236}">
                <a16:creationId xmlns:a16="http://schemas.microsoft.com/office/drawing/2014/main" id="{FBE18E88-5660-420A-9050-F4EB6369EB86}"/>
              </a:ext>
            </a:extLst>
          </p:cNvPr>
          <p:cNvSpPr txBox="1"/>
          <p:nvPr/>
        </p:nvSpPr>
        <p:spPr>
          <a:xfrm>
            <a:off x="2459277" y="1603805"/>
            <a:ext cx="78098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latin typeface="+mn-ea"/>
              </a:rPr>
              <a:t>Contents</a:t>
            </a:r>
            <a:endParaRPr lang="ko-KR" altLang="en-US" sz="1100" b="1" dirty="0">
              <a:latin typeface="+mn-ea"/>
            </a:endParaRP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E8474594-E705-437A-85B4-8C48F61933D5}"/>
              </a:ext>
            </a:extLst>
          </p:cNvPr>
          <p:cNvSpPr txBox="1"/>
          <p:nvPr/>
        </p:nvSpPr>
        <p:spPr>
          <a:xfrm>
            <a:off x="1573597" y="1872881"/>
            <a:ext cx="78098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Attention</a:t>
            </a:r>
            <a:endParaRPr lang="ko-KR" altLang="en-US" sz="1100" dirty="0">
              <a:latin typeface="+mn-ea"/>
            </a:endParaRP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B4C20E84-ACC8-4836-B7DB-1D4E68E0A5DC}"/>
              </a:ext>
            </a:extLst>
          </p:cNvPr>
          <p:cNvSpPr txBox="1"/>
          <p:nvPr/>
        </p:nvSpPr>
        <p:spPr>
          <a:xfrm>
            <a:off x="2331972" y="1873179"/>
            <a:ext cx="108715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Concentration</a:t>
            </a:r>
            <a:endParaRPr lang="ko-KR" altLang="en-US" sz="1100" dirty="0">
              <a:latin typeface="+mn-ea"/>
            </a:endParaRP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FEF81185-4154-4A30-A32A-AE11CCAA858B}"/>
              </a:ext>
            </a:extLst>
          </p:cNvPr>
          <p:cNvSpPr txBox="1"/>
          <p:nvPr/>
        </p:nvSpPr>
        <p:spPr>
          <a:xfrm>
            <a:off x="3433817" y="1868052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Memory</a:t>
            </a:r>
            <a:endParaRPr lang="ko-KR" altLang="en-US" sz="1100" dirty="0">
              <a:latin typeface="+mn-ea"/>
            </a:endParaRPr>
          </a:p>
        </p:txBody>
      </p:sp>
      <p:sp>
        <p:nvSpPr>
          <p:cNvPr id="196" name="TextBox 195">
            <a:extLst>
              <a:ext uri="{FF2B5EF4-FFF2-40B4-BE49-F238E27FC236}">
                <a16:creationId xmlns:a16="http://schemas.microsoft.com/office/drawing/2014/main" id="{020C5849-01B5-488A-8D05-3572AF42FDAB}"/>
              </a:ext>
            </a:extLst>
          </p:cNvPr>
          <p:cNvSpPr txBox="1"/>
          <p:nvPr/>
        </p:nvSpPr>
        <p:spPr>
          <a:xfrm>
            <a:off x="1381729" y="2152462"/>
            <a:ext cx="9076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Orientation</a:t>
            </a:r>
            <a:endParaRPr lang="ko-KR" altLang="en-US" sz="1100" dirty="0">
              <a:latin typeface="+mn-ea"/>
            </a:endParaRPr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723B2D5C-C1FC-4F3E-92FB-7C8B8D8789B5}"/>
              </a:ext>
            </a:extLst>
          </p:cNvPr>
          <p:cNvSpPr txBox="1"/>
          <p:nvPr/>
        </p:nvSpPr>
        <p:spPr>
          <a:xfrm>
            <a:off x="3404995" y="2166918"/>
            <a:ext cx="99097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Performance</a:t>
            </a:r>
            <a:endParaRPr lang="ko-KR" altLang="en-US" sz="1100" dirty="0">
              <a:latin typeface="+mn-ea"/>
            </a:endParaRP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112DFE73-A459-40E9-8F06-5C14BED9A12E}"/>
              </a:ext>
            </a:extLst>
          </p:cNvPr>
          <p:cNvSpPr txBox="1"/>
          <p:nvPr/>
        </p:nvSpPr>
        <p:spPr>
          <a:xfrm>
            <a:off x="4339463" y="1193508"/>
            <a:ext cx="1176291" cy="400110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>
                <a:latin typeface="+mn-ea"/>
              </a:rPr>
              <a:t>사용자 정보</a:t>
            </a:r>
            <a:endParaRPr lang="en-US" altLang="ko-KR" sz="1000" b="1" dirty="0">
              <a:latin typeface="+mn-ea"/>
            </a:endParaRPr>
          </a:p>
          <a:p>
            <a:pPr algn="ctr"/>
            <a:r>
              <a:rPr lang="ko-KR" altLang="en-US" sz="1000" b="1" dirty="0">
                <a:latin typeface="+mn-ea"/>
              </a:rPr>
              <a:t>콘텐츠 수행 결과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0410D9BA-6BE5-48EB-A60F-C9FD636E255C}"/>
              </a:ext>
            </a:extLst>
          </p:cNvPr>
          <p:cNvSpPr txBox="1"/>
          <p:nvPr/>
        </p:nvSpPr>
        <p:spPr>
          <a:xfrm>
            <a:off x="706591" y="144757"/>
            <a:ext cx="21602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데모 방법</a:t>
            </a:r>
            <a:endParaRPr lang="en-US" altLang="ko-KR" sz="14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06F95861-FFB6-4C18-9EA3-80AC7A5AF111}"/>
              </a:ext>
            </a:extLst>
          </p:cNvPr>
          <p:cNvSpPr txBox="1"/>
          <p:nvPr/>
        </p:nvSpPr>
        <p:spPr>
          <a:xfrm>
            <a:off x="2179400" y="2156750"/>
            <a:ext cx="13773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Executive</a:t>
            </a:r>
            <a:r>
              <a:rPr lang="ko-KR" altLang="en-US" sz="1100" dirty="0">
                <a:latin typeface="+mn-ea"/>
              </a:rPr>
              <a:t> </a:t>
            </a:r>
            <a:r>
              <a:rPr lang="en-US" altLang="ko-KR" sz="1100" dirty="0">
                <a:latin typeface="+mn-ea"/>
              </a:rPr>
              <a:t>Function</a:t>
            </a:r>
            <a:endParaRPr lang="ko-KR" altLang="en-US" sz="1100" dirty="0">
              <a:latin typeface="+mn-ea"/>
            </a:endParaRPr>
          </a:p>
        </p:txBody>
      </p:sp>
      <p:cxnSp>
        <p:nvCxnSpPr>
          <p:cNvPr id="41" name="연결선: 꺾임 40">
            <a:extLst>
              <a:ext uri="{FF2B5EF4-FFF2-40B4-BE49-F238E27FC236}">
                <a16:creationId xmlns:a16="http://schemas.microsoft.com/office/drawing/2014/main" id="{34AECE73-FF41-4AB5-BB1B-1F1F767386AB}"/>
              </a:ext>
            </a:extLst>
          </p:cNvPr>
          <p:cNvCxnSpPr>
            <a:cxnSpLocks/>
            <a:stCxn id="19" idx="1"/>
          </p:cNvCxnSpPr>
          <p:nvPr/>
        </p:nvCxnSpPr>
        <p:spPr>
          <a:xfrm rot="10800000" flipV="1">
            <a:off x="4990550" y="2482181"/>
            <a:ext cx="525204" cy="1788028"/>
          </a:xfrm>
          <a:prstGeom prst="bentConnector2">
            <a:avLst/>
          </a:prstGeom>
          <a:ln w="38100">
            <a:solidFill>
              <a:srgbClr val="FF802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9D96675-F4D9-4EE1-BAB9-D81AD0AEF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2881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5" grpId="0" animBg="1"/>
      <p:bldP spid="176" grpId="0" animBg="1"/>
      <p:bldP spid="168" grpId="0" animBg="1"/>
      <p:bldP spid="174" grpId="0" animBg="1"/>
      <p:bldP spid="190" grpId="0" animBg="1"/>
      <p:bldP spid="20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1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308204" y="2996952"/>
            <a:ext cx="4568052" cy="855449"/>
            <a:chOff x="2312378" y="3143354"/>
            <a:chExt cx="4568052" cy="855449"/>
          </a:xfrm>
        </p:grpSpPr>
        <p:sp>
          <p:nvSpPr>
            <p:cNvPr id="4" name="TextBox 3"/>
            <p:cNvSpPr txBox="1"/>
            <p:nvPr/>
          </p:nvSpPr>
          <p:spPr>
            <a:xfrm>
              <a:off x="2312378" y="3143354"/>
              <a:ext cx="4568052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000" b="1" dirty="0">
                  <a:ln>
                    <a:solidFill>
                      <a:schemeClr val="bg1">
                        <a:lumMod val="85000"/>
                        <a:alpha val="3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+mn-ea"/>
                </a:rPr>
                <a:t>개발 환경 및 개발 방법</a:t>
              </a:r>
              <a:endParaRPr lang="en-US" altLang="ko-KR" sz="3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720990" y="3629471"/>
              <a:ext cx="17103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bg1">
                        <a:lumMod val="85000"/>
                        <a:alpha val="3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+mn-ea"/>
                </a:rPr>
                <a:t>03</a:t>
              </a:r>
            </a:p>
          </p:txBody>
        </p:sp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D5CF4E5-A71B-4EE6-A699-25531F93EA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4724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711504" y="176786"/>
            <a:ext cx="25364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개발환경 및 개발방법</a:t>
            </a:r>
            <a:endParaRPr lang="en-US" altLang="ko-KR" sz="14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-9283" y="864212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0" name="직각 삼각형 9"/>
          <p:cNvSpPr/>
          <p:nvPr/>
        </p:nvSpPr>
        <p:spPr>
          <a:xfrm rot="5400000">
            <a:off x="702755" y="1194286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7504" y="13407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n-ea"/>
              </a:rPr>
              <a:t>02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23549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n-ea"/>
              </a:rPr>
              <a:t>01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555776" y="1746156"/>
            <a:ext cx="67687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사용자의 정보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,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 콘텐츠 기록을 수집하여 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  <a:p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사용자에게 적합한 콘텐츠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,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난이도 추천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3502613" y="3141208"/>
            <a:ext cx="2160000" cy="2160000"/>
          </a:xfrm>
          <a:prstGeom prst="ellipse">
            <a:avLst/>
          </a:prstGeom>
          <a:noFill/>
          <a:ln w="22225">
            <a:solidFill>
              <a:srgbClr val="AF90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44" name="타원 43"/>
          <p:cNvSpPr/>
          <p:nvPr/>
        </p:nvSpPr>
        <p:spPr>
          <a:xfrm>
            <a:off x="4474683" y="3105282"/>
            <a:ext cx="180000" cy="180000"/>
          </a:xfrm>
          <a:prstGeom prst="ellipse">
            <a:avLst/>
          </a:prstGeom>
          <a:solidFill>
            <a:srgbClr val="272123"/>
          </a:solidFill>
          <a:ln w="50800">
            <a:solidFill>
              <a:srgbClr val="AF9061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45" name="타원 44"/>
          <p:cNvSpPr/>
          <p:nvPr/>
        </p:nvSpPr>
        <p:spPr>
          <a:xfrm>
            <a:off x="3412613" y="4131208"/>
            <a:ext cx="180000" cy="180000"/>
          </a:xfrm>
          <a:prstGeom prst="ellipse">
            <a:avLst/>
          </a:prstGeom>
          <a:solidFill>
            <a:srgbClr val="272123"/>
          </a:solidFill>
          <a:ln w="50800">
            <a:solidFill>
              <a:srgbClr val="AF9061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46" name="타원 45"/>
          <p:cNvSpPr/>
          <p:nvPr/>
        </p:nvSpPr>
        <p:spPr>
          <a:xfrm>
            <a:off x="5578908" y="4131208"/>
            <a:ext cx="180000" cy="180000"/>
          </a:xfrm>
          <a:prstGeom prst="ellipse">
            <a:avLst/>
          </a:prstGeom>
          <a:solidFill>
            <a:srgbClr val="272123"/>
          </a:solidFill>
          <a:ln w="50800">
            <a:solidFill>
              <a:srgbClr val="AF9061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3580024" y="2592698"/>
            <a:ext cx="1969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n>
                  <a:solidFill>
                    <a:srgbClr val="7AB53D">
                      <a:alpha val="30000"/>
                    </a:srgbClr>
                  </a:solidFill>
                </a:ln>
                <a:solidFill>
                  <a:srgbClr val="7AB53D"/>
                </a:solidFill>
                <a:latin typeface="+mn-ea"/>
              </a:rPr>
              <a:t>통합 프로그램</a:t>
            </a:r>
            <a:endParaRPr lang="en-US" altLang="ko-KR" b="1" dirty="0">
              <a:ln>
                <a:solidFill>
                  <a:srgbClr val="7AB53D">
                    <a:alpha val="30000"/>
                  </a:srgbClr>
                </a:solidFill>
              </a:ln>
              <a:solidFill>
                <a:srgbClr val="7AB53D"/>
              </a:solidFill>
              <a:latin typeface="+mn-ea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1862404" y="4037764"/>
            <a:ext cx="17385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n>
                  <a:solidFill>
                    <a:srgbClr val="FDA800">
                      <a:alpha val="30000"/>
                    </a:srgbClr>
                  </a:solidFill>
                </a:ln>
                <a:solidFill>
                  <a:srgbClr val="FDA800"/>
                </a:solidFill>
                <a:latin typeface="+mn-ea"/>
              </a:rPr>
              <a:t>서버 및 </a:t>
            </a:r>
            <a:r>
              <a:rPr lang="en-US" altLang="ko-KR" b="1" dirty="0">
                <a:ln>
                  <a:solidFill>
                    <a:srgbClr val="FDA800">
                      <a:alpha val="30000"/>
                    </a:srgbClr>
                  </a:solidFill>
                </a:ln>
                <a:solidFill>
                  <a:srgbClr val="FDA800"/>
                </a:solidFill>
                <a:latin typeface="+mn-ea"/>
              </a:rPr>
              <a:t>DB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5678157" y="4026042"/>
            <a:ext cx="1193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n>
                  <a:solidFill>
                    <a:srgbClr val="FDA800">
                      <a:alpha val="30000"/>
                    </a:srgbClr>
                  </a:solidFill>
                </a:ln>
                <a:solidFill>
                  <a:srgbClr val="F2281E"/>
                </a:solidFill>
                <a:latin typeface="+mn-ea"/>
              </a:rPr>
              <a:t>콘텐츠</a:t>
            </a:r>
            <a:endParaRPr lang="en-US" altLang="ko-KR" b="1" dirty="0">
              <a:ln>
                <a:solidFill>
                  <a:srgbClr val="FDA800">
                    <a:alpha val="30000"/>
                  </a:srgbClr>
                </a:solidFill>
              </a:ln>
              <a:solidFill>
                <a:srgbClr val="F2281E"/>
              </a:solidFill>
              <a:latin typeface="+mn-ea"/>
            </a:endParaRPr>
          </a:p>
        </p:txBody>
      </p:sp>
      <p:sp>
        <p:nvSpPr>
          <p:cNvPr id="26" name="갈매기형 수장 25"/>
          <p:cNvSpPr/>
          <p:nvPr/>
        </p:nvSpPr>
        <p:spPr>
          <a:xfrm>
            <a:off x="1328784" y="992999"/>
            <a:ext cx="140381" cy="154419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+mn-ea"/>
            </a:endParaRPr>
          </a:p>
        </p:txBody>
      </p:sp>
      <p:sp>
        <p:nvSpPr>
          <p:cNvPr id="27" name="갈매기형 수장 26"/>
          <p:cNvSpPr/>
          <p:nvPr/>
        </p:nvSpPr>
        <p:spPr>
          <a:xfrm>
            <a:off x="1181133" y="992999"/>
            <a:ext cx="140381" cy="154419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+mn-ea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ABAE43EF-0F26-4229-8C47-0D3C2BA1CF31}"/>
              </a:ext>
            </a:extLst>
          </p:cNvPr>
          <p:cNvSpPr/>
          <p:nvPr/>
        </p:nvSpPr>
        <p:spPr>
          <a:xfrm>
            <a:off x="4492613" y="5213130"/>
            <a:ext cx="180000" cy="180000"/>
          </a:xfrm>
          <a:prstGeom prst="ellipse">
            <a:avLst/>
          </a:prstGeom>
          <a:solidFill>
            <a:srgbClr val="272123"/>
          </a:solidFill>
          <a:ln w="50800">
            <a:solidFill>
              <a:srgbClr val="AF9061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11FE22E-48EC-4DDC-A89F-BFA0F8DB2643}"/>
              </a:ext>
            </a:extLst>
          </p:cNvPr>
          <p:cNvSpPr txBox="1"/>
          <p:nvPr/>
        </p:nvSpPr>
        <p:spPr>
          <a:xfrm>
            <a:off x="3906147" y="5480386"/>
            <a:ext cx="1331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n>
                  <a:solidFill>
                    <a:srgbClr val="7AB53D">
                      <a:alpha val="30000"/>
                    </a:srgb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latin typeface="+mn-ea"/>
              </a:rPr>
              <a:t>빅 데이터</a:t>
            </a:r>
            <a:endParaRPr lang="en-US" altLang="ko-KR" b="1" dirty="0">
              <a:ln>
                <a:solidFill>
                  <a:srgbClr val="7AB53D">
                    <a:alpha val="30000"/>
                  </a:srgbClr>
                </a:solidFill>
              </a:ln>
              <a:solidFill>
                <a:schemeClr val="accent4">
                  <a:lumMod val="60000"/>
                  <a:lumOff val="40000"/>
                </a:schemeClr>
              </a:solidFill>
              <a:latin typeface="+mn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5E52C06-7316-4B12-9550-2F8C36282A6F}"/>
              </a:ext>
            </a:extLst>
          </p:cNvPr>
          <p:cNvSpPr txBox="1"/>
          <p:nvPr/>
        </p:nvSpPr>
        <p:spPr>
          <a:xfrm>
            <a:off x="1585239" y="906341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개발 방법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3B8E89A-55D0-4E3B-8D5F-8B01B445F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3880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-9283" y="1320875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0" name="직각 삼각형 9"/>
          <p:cNvSpPr/>
          <p:nvPr/>
        </p:nvSpPr>
        <p:spPr>
          <a:xfrm rot="5400000">
            <a:off x="702755" y="1650949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7504" y="13407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n-ea"/>
              </a:rPr>
              <a:t>02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23549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n-ea"/>
              </a:rPr>
              <a:t>01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F239997-C364-46AA-A292-F89E02AB0E25}"/>
              </a:ext>
            </a:extLst>
          </p:cNvPr>
          <p:cNvSpPr txBox="1"/>
          <p:nvPr/>
        </p:nvSpPr>
        <p:spPr>
          <a:xfrm>
            <a:off x="711504" y="176786"/>
            <a:ext cx="25364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개발환경 및 개발방법</a:t>
            </a:r>
            <a:endParaRPr lang="en-US" altLang="ko-KR" sz="14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25" name="갈매기형 수장 14">
            <a:extLst>
              <a:ext uri="{FF2B5EF4-FFF2-40B4-BE49-F238E27FC236}">
                <a16:creationId xmlns:a16="http://schemas.microsoft.com/office/drawing/2014/main" id="{5350C1DC-05CA-4CB4-94D8-D15B9FE8C793}"/>
              </a:ext>
            </a:extLst>
          </p:cNvPr>
          <p:cNvSpPr/>
          <p:nvPr/>
        </p:nvSpPr>
        <p:spPr>
          <a:xfrm>
            <a:off x="4877254" y="830930"/>
            <a:ext cx="140381" cy="154419"/>
          </a:xfrm>
          <a:prstGeom prst="chevron">
            <a:avLst/>
          </a:prstGeom>
          <a:solidFill>
            <a:srgbClr val="FDA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+mn-ea"/>
            </a:endParaRPr>
          </a:p>
        </p:txBody>
      </p:sp>
      <p:sp>
        <p:nvSpPr>
          <p:cNvPr id="26" name="갈매기형 수장 15">
            <a:extLst>
              <a:ext uri="{FF2B5EF4-FFF2-40B4-BE49-F238E27FC236}">
                <a16:creationId xmlns:a16="http://schemas.microsoft.com/office/drawing/2014/main" id="{0FB3C283-C21F-4A0C-B1CA-F2093B56CEE9}"/>
              </a:ext>
            </a:extLst>
          </p:cNvPr>
          <p:cNvSpPr/>
          <p:nvPr/>
        </p:nvSpPr>
        <p:spPr>
          <a:xfrm>
            <a:off x="4729603" y="830930"/>
            <a:ext cx="140381" cy="154419"/>
          </a:xfrm>
          <a:prstGeom prst="chevron">
            <a:avLst/>
          </a:prstGeom>
          <a:solidFill>
            <a:srgbClr val="FDA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+mn-ea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7AC64E9-DFCC-49E7-B180-CB6589C3A92B}"/>
              </a:ext>
            </a:extLst>
          </p:cNvPr>
          <p:cNvSpPr txBox="1"/>
          <p:nvPr/>
        </p:nvSpPr>
        <p:spPr>
          <a:xfrm>
            <a:off x="5060288" y="692696"/>
            <a:ext cx="19015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ln>
                  <a:solidFill>
                    <a:srgbClr val="FDA800">
                      <a:alpha val="30000"/>
                    </a:srgbClr>
                  </a:solidFill>
                </a:ln>
                <a:solidFill>
                  <a:srgbClr val="FDA800"/>
                </a:solidFill>
                <a:latin typeface="+mn-ea"/>
              </a:rPr>
              <a:t>서버 및 </a:t>
            </a:r>
            <a:r>
              <a:rPr lang="en-US" altLang="ko-KR" sz="2000" b="1" dirty="0">
                <a:ln>
                  <a:solidFill>
                    <a:srgbClr val="FDA800">
                      <a:alpha val="30000"/>
                    </a:srgbClr>
                  </a:solidFill>
                </a:ln>
                <a:solidFill>
                  <a:srgbClr val="FDA800"/>
                </a:solidFill>
                <a:latin typeface="+mn-ea"/>
              </a:rPr>
              <a:t>DB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1E8B9E8-3326-472E-856A-817C1157B6CC}"/>
              </a:ext>
            </a:extLst>
          </p:cNvPr>
          <p:cNvSpPr txBox="1"/>
          <p:nvPr/>
        </p:nvSpPr>
        <p:spPr>
          <a:xfrm>
            <a:off x="4869984" y="1105200"/>
            <a:ext cx="4464495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ko-KR" sz="12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IIS</a:t>
            </a:r>
            <a:r>
              <a:rPr lang="ko-KR" altLang="en-US" sz="12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를 이용한 서버 구축</a:t>
            </a:r>
            <a:endParaRPr lang="en-US" altLang="ko-KR" sz="12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  <a:p>
            <a:endParaRPr lang="en-US" altLang="ko-KR" sz="12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sz="12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MySQL</a:t>
            </a:r>
            <a:r>
              <a:rPr lang="ko-KR" altLang="en-US" sz="12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을 이용한 </a:t>
            </a:r>
            <a:r>
              <a:rPr lang="en-US" altLang="ko-KR" sz="12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DB </a:t>
            </a:r>
            <a:r>
              <a:rPr lang="ko-KR" altLang="en-US" sz="12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구축</a:t>
            </a:r>
            <a:endParaRPr lang="en-US" altLang="ko-KR" sz="12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altLang="ko-KR" sz="12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2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통합 프로그램에서 사용자 정보 </a:t>
            </a:r>
            <a:r>
              <a:rPr lang="en-US" altLang="ko-KR" sz="12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DB </a:t>
            </a:r>
            <a:r>
              <a:rPr lang="ko-KR" altLang="en-US" sz="12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저장</a:t>
            </a:r>
            <a:endParaRPr lang="en-US" altLang="ko-KR" sz="12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altLang="ko-KR" sz="12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2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콘텐츠 결과 받아 </a:t>
            </a:r>
            <a:r>
              <a:rPr lang="en-US" altLang="ko-KR" sz="12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DB </a:t>
            </a:r>
            <a:r>
              <a:rPr lang="ko-KR" altLang="en-US" sz="12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저장</a:t>
            </a:r>
            <a:endParaRPr lang="en-US" altLang="ko-KR" sz="12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altLang="ko-KR" sz="12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2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빅 데이터에서 사용자의 추천 콘텐츠 결과 수신</a:t>
            </a:r>
            <a:endParaRPr lang="en-US" altLang="ko-KR" sz="12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altLang="ko-KR" sz="12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2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통합 프로그램으로 추천 콘텐츠 전송</a:t>
            </a:r>
            <a:endParaRPr lang="en-US" altLang="ko-KR" sz="12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3FBA62D-431D-4852-862A-694EFA0163B1}"/>
              </a:ext>
            </a:extLst>
          </p:cNvPr>
          <p:cNvSpPr txBox="1"/>
          <p:nvPr/>
        </p:nvSpPr>
        <p:spPr>
          <a:xfrm>
            <a:off x="1133620" y="1069923"/>
            <a:ext cx="446449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itchFamily="34" charset="0"/>
              <a:buChar char="•"/>
            </a:pPr>
            <a:r>
              <a:rPr lang="en-US" altLang="ko-KR" sz="12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WPF</a:t>
            </a:r>
            <a:r>
              <a:rPr lang="ko-KR" altLang="en-US" sz="12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를 이용한 </a:t>
            </a:r>
            <a:r>
              <a:rPr lang="en-US" altLang="ko-KR" sz="12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UI </a:t>
            </a:r>
            <a:r>
              <a:rPr lang="ko-KR" altLang="en-US" sz="12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및 기능 구현</a:t>
            </a:r>
            <a:endParaRPr lang="en-US" altLang="ko-KR" sz="12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Arial" pitchFamily="34" charset="0"/>
              <a:buChar char="•"/>
            </a:pPr>
            <a:r>
              <a:rPr lang="ko-KR" altLang="en-US" sz="12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서버로부터 추천 콘텐츠 수신</a:t>
            </a:r>
            <a:endParaRPr lang="en-US" altLang="ko-KR" sz="12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Arial" pitchFamily="34" charset="0"/>
              <a:buChar char="•"/>
            </a:pPr>
            <a:r>
              <a:rPr lang="ko-KR" altLang="en-US" sz="12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회원 별 맞춤 콘텐츠 </a:t>
            </a:r>
            <a:endParaRPr lang="en-US" altLang="ko-KR" sz="12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Arial" pitchFamily="34" charset="0"/>
              <a:buChar char="•"/>
            </a:pPr>
            <a:r>
              <a:rPr lang="ko-KR" altLang="en-US" sz="12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콘텐츠 수행 결과 시각화</a:t>
            </a:r>
            <a:endParaRPr lang="en-US" altLang="ko-KR" sz="12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Arial" pitchFamily="34" charset="0"/>
              <a:buChar char="•"/>
            </a:pPr>
            <a:r>
              <a:rPr lang="en-US" altLang="ko-KR" sz="1200" dirty="0">
                <a:latin typeface="+mn-ea"/>
              </a:rPr>
              <a:t>Physical address </a:t>
            </a:r>
            <a:endParaRPr lang="en-US" altLang="ko-KR" sz="12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Arial" pitchFamily="34" charset="0"/>
              <a:buChar char="•"/>
            </a:pPr>
            <a:endParaRPr lang="en-US" altLang="ko-KR" sz="12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22" name="갈매기형 수장 14">
            <a:extLst>
              <a:ext uri="{FF2B5EF4-FFF2-40B4-BE49-F238E27FC236}">
                <a16:creationId xmlns:a16="http://schemas.microsoft.com/office/drawing/2014/main" id="{DF1F2E31-2DC5-4916-8C3E-F83849B47BF1}"/>
              </a:ext>
            </a:extLst>
          </p:cNvPr>
          <p:cNvSpPr/>
          <p:nvPr/>
        </p:nvSpPr>
        <p:spPr>
          <a:xfrm>
            <a:off x="1318144" y="873064"/>
            <a:ext cx="140381" cy="154419"/>
          </a:xfrm>
          <a:prstGeom prst="chevron">
            <a:avLst/>
          </a:prstGeom>
          <a:solidFill>
            <a:srgbClr val="7AB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+mn-ea"/>
            </a:endParaRPr>
          </a:p>
        </p:txBody>
      </p:sp>
      <p:sp>
        <p:nvSpPr>
          <p:cNvPr id="23" name="갈매기형 수장 15">
            <a:extLst>
              <a:ext uri="{FF2B5EF4-FFF2-40B4-BE49-F238E27FC236}">
                <a16:creationId xmlns:a16="http://schemas.microsoft.com/office/drawing/2014/main" id="{A064C4F8-A924-4FCA-9E6F-4FAA61CB61CC}"/>
              </a:ext>
            </a:extLst>
          </p:cNvPr>
          <p:cNvSpPr/>
          <p:nvPr/>
        </p:nvSpPr>
        <p:spPr>
          <a:xfrm>
            <a:off x="1170493" y="873064"/>
            <a:ext cx="140381" cy="154419"/>
          </a:xfrm>
          <a:prstGeom prst="chevron">
            <a:avLst/>
          </a:prstGeom>
          <a:solidFill>
            <a:srgbClr val="7AB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+mn-ea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5716894-08CE-499E-97B7-5AD21928C0EB}"/>
              </a:ext>
            </a:extLst>
          </p:cNvPr>
          <p:cNvSpPr txBox="1"/>
          <p:nvPr/>
        </p:nvSpPr>
        <p:spPr>
          <a:xfrm>
            <a:off x="1501178" y="750218"/>
            <a:ext cx="19442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ln>
                  <a:solidFill>
                    <a:srgbClr val="7AB53D">
                      <a:alpha val="30000"/>
                    </a:srgbClr>
                  </a:solidFill>
                </a:ln>
                <a:solidFill>
                  <a:srgbClr val="7AB53D"/>
                </a:solidFill>
                <a:latin typeface="+mn-ea"/>
              </a:rPr>
              <a:t>통합프로그램</a:t>
            </a:r>
            <a:endParaRPr lang="en-US" altLang="ko-KR" sz="2000" b="1" dirty="0">
              <a:ln>
                <a:solidFill>
                  <a:srgbClr val="7AB53D">
                    <a:alpha val="30000"/>
                  </a:srgbClr>
                </a:solidFill>
              </a:ln>
              <a:solidFill>
                <a:srgbClr val="7AB53D"/>
              </a:solidFill>
              <a:latin typeface="+mn-ea"/>
            </a:endParaRPr>
          </a:p>
        </p:txBody>
      </p:sp>
      <p:sp>
        <p:nvSpPr>
          <p:cNvPr id="35" name="갈매기형 수장 14">
            <a:extLst>
              <a:ext uri="{FF2B5EF4-FFF2-40B4-BE49-F238E27FC236}">
                <a16:creationId xmlns:a16="http://schemas.microsoft.com/office/drawing/2014/main" id="{0C8B9F2D-9550-44F1-81B9-1CA39BB1B304}"/>
              </a:ext>
            </a:extLst>
          </p:cNvPr>
          <p:cNvSpPr/>
          <p:nvPr/>
        </p:nvSpPr>
        <p:spPr>
          <a:xfrm>
            <a:off x="1305314" y="3567234"/>
            <a:ext cx="140381" cy="154419"/>
          </a:xfrm>
          <a:prstGeom prst="chevron">
            <a:avLst/>
          </a:prstGeom>
          <a:solidFill>
            <a:srgbClr val="F228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+mn-ea"/>
            </a:endParaRPr>
          </a:p>
        </p:txBody>
      </p:sp>
      <p:sp>
        <p:nvSpPr>
          <p:cNvPr id="36" name="갈매기형 수장 15">
            <a:extLst>
              <a:ext uri="{FF2B5EF4-FFF2-40B4-BE49-F238E27FC236}">
                <a16:creationId xmlns:a16="http://schemas.microsoft.com/office/drawing/2014/main" id="{4254BC03-C538-4D5A-AD64-1B5DA1AF17FA}"/>
              </a:ext>
            </a:extLst>
          </p:cNvPr>
          <p:cNvSpPr/>
          <p:nvPr/>
        </p:nvSpPr>
        <p:spPr>
          <a:xfrm>
            <a:off x="1157663" y="3567234"/>
            <a:ext cx="140381" cy="154419"/>
          </a:xfrm>
          <a:prstGeom prst="chevron">
            <a:avLst/>
          </a:prstGeom>
          <a:solidFill>
            <a:srgbClr val="F228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+mn-ea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E939D50-0830-49CC-89E5-07ABA9EC53AB}"/>
              </a:ext>
            </a:extLst>
          </p:cNvPr>
          <p:cNvSpPr txBox="1"/>
          <p:nvPr/>
        </p:nvSpPr>
        <p:spPr>
          <a:xfrm>
            <a:off x="1488348" y="3429000"/>
            <a:ext cx="13508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ln>
                  <a:solidFill>
                    <a:srgbClr val="FDA800">
                      <a:alpha val="30000"/>
                    </a:srgbClr>
                  </a:solidFill>
                </a:ln>
                <a:solidFill>
                  <a:srgbClr val="F2281E"/>
                </a:solidFill>
                <a:latin typeface="+mn-ea"/>
              </a:rPr>
              <a:t>콘텐츠</a:t>
            </a:r>
            <a:endParaRPr lang="en-US" altLang="ko-KR" sz="2000" b="1" dirty="0">
              <a:ln>
                <a:solidFill>
                  <a:srgbClr val="FDA800">
                    <a:alpha val="30000"/>
                  </a:srgbClr>
                </a:solidFill>
              </a:ln>
              <a:solidFill>
                <a:srgbClr val="F2281E"/>
              </a:solidFill>
              <a:latin typeface="+mn-ea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715FE34-9C40-400F-AFB6-0B4466C44D50}"/>
              </a:ext>
            </a:extLst>
          </p:cNvPr>
          <p:cNvSpPr txBox="1"/>
          <p:nvPr/>
        </p:nvSpPr>
        <p:spPr>
          <a:xfrm>
            <a:off x="1133620" y="3829110"/>
            <a:ext cx="3617622" cy="29881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itchFamily="34" charset="0"/>
              <a:buChar char="•"/>
            </a:pPr>
            <a:r>
              <a:rPr lang="en-US" altLang="ko-KR" sz="12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Unity</a:t>
            </a:r>
            <a:r>
              <a:rPr lang="ko-KR" altLang="en-US" sz="12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를 이용한 인지기능 재활 콘텐츠 구현</a:t>
            </a:r>
            <a:endParaRPr lang="en-US" altLang="ko-KR" sz="12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Arial" pitchFamily="34" charset="0"/>
              <a:buChar char="•"/>
            </a:pPr>
            <a:r>
              <a:rPr lang="ko-KR" altLang="en-US" sz="12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인지기능 분류 </a:t>
            </a:r>
            <a:r>
              <a:rPr lang="en-US" altLang="ko-KR" sz="12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:</a:t>
            </a:r>
            <a:r>
              <a:rPr lang="ko-KR" altLang="en-US" sz="12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주의력</a:t>
            </a:r>
            <a:r>
              <a:rPr lang="en-US" altLang="ko-KR" sz="12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,</a:t>
            </a:r>
            <a:r>
              <a:rPr lang="ko-KR" altLang="en-US" sz="12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 집중력</a:t>
            </a:r>
            <a:r>
              <a:rPr lang="en-US" altLang="ko-KR" sz="12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, </a:t>
            </a:r>
            <a:r>
              <a:rPr lang="ko-KR" altLang="en-US" sz="12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기억력</a:t>
            </a:r>
            <a:r>
              <a:rPr lang="en-US" altLang="ko-KR" sz="12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, </a:t>
            </a:r>
            <a:r>
              <a:rPr lang="ko-KR" altLang="en-US" sz="1200" dirty="0" err="1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지남력</a:t>
            </a:r>
            <a:r>
              <a:rPr lang="en-US" altLang="ko-KR" sz="12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, </a:t>
            </a:r>
            <a:r>
              <a:rPr lang="ko-KR" altLang="en-US" sz="12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집행능력</a:t>
            </a:r>
            <a:r>
              <a:rPr lang="en-US" altLang="ko-KR" sz="12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, </a:t>
            </a:r>
            <a:r>
              <a:rPr lang="ko-KR" altLang="en-US" sz="12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일상생활 수행 능력 </a:t>
            </a:r>
            <a:endParaRPr lang="en-US" altLang="ko-KR" sz="12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Arial" pitchFamily="34" charset="0"/>
              <a:buChar char="•"/>
            </a:pPr>
            <a:r>
              <a:rPr lang="ko-KR" altLang="en-US" sz="12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평가 소프트웨어 </a:t>
            </a:r>
            <a:r>
              <a:rPr lang="en-US" altLang="ko-KR" sz="12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: MMSE-KC</a:t>
            </a:r>
            <a:r>
              <a:rPr lang="ko-KR" altLang="en-US" sz="12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로 회원가입시 위의 인지기능분류 검사</a:t>
            </a:r>
            <a:endParaRPr lang="en-US" altLang="ko-KR" sz="12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Arial" pitchFamily="34" charset="0"/>
              <a:buChar char="•"/>
            </a:pPr>
            <a:r>
              <a:rPr lang="ko-KR" altLang="en-US" sz="12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콘텐츠 결과를 </a:t>
            </a:r>
            <a:r>
              <a:rPr lang="en-US" altLang="ko-KR" sz="1200" dirty="0">
                <a:latin typeface="+mn-ea"/>
              </a:rPr>
              <a:t>Physical address</a:t>
            </a:r>
            <a:r>
              <a:rPr lang="ko-KR" altLang="en-US" sz="1200" dirty="0">
                <a:latin typeface="+mn-ea"/>
              </a:rPr>
              <a:t>와</a:t>
            </a:r>
            <a:r>
              <a:rPr lang="ko-KR" altLang="en-US" sz="12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 함께 서버로 전송</a:t>
            </a:r>
            <a:endParaRPr lang="en-US" altLang="ko-KR" sz="12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Arial" pitchFamily="34" charset="0"/>
              <a:buChar char="•"/>
            </a:pPr>
            <a:endParaRPr lang="en-US" altLang="ko-KR" sz="12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3C2BCC7-905D-4D86-8CA9-3B4F388B2067}"/>
              </a:ext>
            </a:extLst>
          </p:cNvPr>
          <p:cNvSpPr txBox="1"/>
          <p:nvPr/>
        </p:nvSpPr>
        <p:spPr>
          <a:xfrm>
            <a:off x="4869984" y="3771861"/>
            <a:ext cx="423488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itchFamily="34" charset="0"/>
              <a:buChar char="•"/>
            </a:pPr>
            <a:r>
              <a:rPr lang="en-US" altLang="ko-KR" sz="12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SQOOP :</a:t>
            </a:r>
            <a:r>
              <a:rPr lang="ko-KR" altLang="en-US" sz="12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 </a:t>
            </a:r>
            <a:r>
              <a:rPr lang="en-US" altLang="ko-KR" sz="1200" dirty="0">
                <a:latin typeface="+mn-ea"/>
              </a:rPr>
              <a:t>MySQL</a:t>
            </a:r>
            <a:r>
              <a:rPr lang="ko-KR" altLang="en-US" sz="1200" dirty="0">
                <a:latin typeface="+mn-ea"/>
              </a:rPr>
              <a:t>에 저장된 환자의 결과를 </a:t>
            </a:r>
            <a:r>
              <a:rPr lang="ko-KR" altLang="en-US" sz="1200" dirty="0" err="1">
                <a:latin typeface="+mn-ea"/>
              </a:rPr>
              <a:t>하둡의</a:t>
            </a:r>
            <a:r>
              <a:rPr lang="ko-KR" altLang="en-US" sz="1200" dirty="0">
                <a:latin typeface="+mn-ea"/>
              </a:rPr>
              <a:t> </a:t>
            </a:r>
            <a:r>
              <a:rPr lang="en-US" altLang="ko-KR" sz="1200" dirty="0">
                <a:latin typeface="+mn-ea"/>
              </a:rPr>
              <a:t> </a:t>
            </a:r>
          </a:p>
          <a:p>
            <a:pPr>
              <a:lnSpc>
                <a:spcPct val="200000"/>
              </a:lnSpc>
            </a:pPr>
            <a:r>
              <a:rPr lang="en-US" altLang="ko-KR" sz="1200" dirty="0">
                <a:latin typeface="+mn-ea"/>
              </a:rPr>
              <a:t>     HDFS</a:t>
            </a:r>
            <a:r>
              <a:rPr lang="ko-KR" altLang="en-US" sz="1200" dirty="0">
                <a:latin typeface="+mn-ea"/>
              </a:rPr>
              <a:t>에 저장</a:t>
            </a:r>
            <a:endParaRPr lang="en-US" altLang="ko-KR" sz="1200" dirty="0"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Arial" pitchFamily="34" charset="0"/>
              <a:buChar char="•"/>
            </a:pPr>
            <a:r>
              <a:rPr lang="en-US" altLang="ko-KR" sz="12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HDFS :</a:t>
            </a:r>
            <a:r>
              <a:rPr lang="ko-KR" altLang="en-US" sz="12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 </a:t>
            </a:r>
            <a:r>
              <a:rPr lang="ko-KR" altLang="en-US" sz="1200" dirty="0">
                <a:latin typeface="+mn-ea"/>
              </a:rPr>
              <a:t>환자의 정보 및 결과를 여러 노드</a:t>
            </a:r>
            <a:r>
              <a:rPr lang="en-US" altLang="ko-KR" sz="1200" dirty="0">
                <a:latin typeface="+mn-ea"/>
              </a:rPr>
              <a:t>(</a:t>
            </a:r>
            <a:r>
              <a:rPr lang="ko-KR" altLang="en-US" sz="1200" dirty="0">
                <a:latin typeface="+mn-ea"/>
              </a:rPr>
              <a:t>컴퓨터</a:t>
            </a:r>
            <a:r>
              <a:rPr lang="en-US" altLang="ko-KR" sz="1200" dirty="0">
                <a:latin typeface="+mn-ea"/>
              </a:rPr>
              <a:t>)</a:t>
            </a:r>
            <a:r>
              <a:rPr lang="ko-KR" altLang="en-US" sz="1200" dirty="0">
                <a:latin typeface="+mn-ea"/>
              </a:rPr>
              <a:t>에 </a:t>
            </a:r>
            <a:endParaRPr lang="en-US" altLang="ko-KR" sz="1200" dirty="0">
              <a:latin typeface="+mn-ea"/>
            </a:endParaRPr>
          </a:p>
          <a:p>
            <a:pPr>
              <a:lnSpc>
                <a:spcPct val="200000"/>
              </a:lnSpc>
            </a:pPr>
            <a:r>
              <a:rPr lang="en-US" altLang="ko-KR" sz="1200" dirty="0">
                <a:latin typeface="+mn-ea"/>
              </a:rPr>
              <a:t>     </a:t>
            </a:r>
            <a:r>
              <a:rPr lang="ko-KR" altLang="en-US" sz="1200" dirty="0">
                <a:latin typeface="+mn-ea"/>
              </a:rPr>
              <a:t>분산 하여 저장</a:t>
            </a:r>
            <a:endParaRPr lang="en-US" altLang="ko-KR" sz="1200" dirty="0"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Arial" pitchFamily="34" charset="0"/>
              <a:buChar char="•"/>
            </a:pPr>
            <a:r>
              <a:rPr lang="en-US" altLang="ko-KR" sz="1200" dirty="0">
                <a:latin typeface="+mn-ea"/>
                <a:cs typeface="Open Sans Light" panose="020B0306030504020204" pitchFamily="34" charset="0"/>
              </a:rPr>
              <a:t>HIVE :</a:t>
            </a:r>
            <a:r>
              <a:rPr lang="ko-KR" altLang="en-US" sz="1200" dirty="0">
                <a:latin typeface="+mn-ea"/>
                <a:cs typeface="Open Sans Light" panose="020B0306030504020204" pitchFamily="34" charset="0"/>
              </a:rPr>
              <a:t> </a:t>
            </a:r>
            <a:r>
              <a:rPr lang="en-US" altLang="ko-KR" sz="1200" dirty="0">
                <a:latin typeface="+mn-ea"/>
              </a:rPr>
              <a:t>HDFS</a:t>
            </a:r>
            <a:r>
              <a:rPr lang="ko-KR" altLang="en-US" sz="1200" dirty="0">
                <a:latin typeface="+mn-ea"/>
              </a:rPr>
              <a:t>에 저장된 로우</a:t>
            </a:r>
            <a:r>
              <a:rPr lang="en-US" altLang="ko-KR" sz="1200" dirty="0">
                <a:latin typeface="+mn-ea"/>
              </a:rPr>
              <a:t>(Raw) </a:t>
            </a:r>
            <a:r>
              <a:rPr lang="ko-KR" altLang="en-US" sz="1200" dirty="0">
                <a:latin typeface="+mn-ea"/>
              </a:rPr>
              <a:t>데이터에서 분석에     </a:t>
            </a:r>
            <a:endParaRPr lang="en-US" altLang="ko-KR" sz="1200" dirty="0">
              <a:latin typeface="+mn-ea"/>
            </a:endParaRPr>
          </a:p>
          <a:p>
            <a:pPr>
              <a:lnSpc>
                <a:spcPct val="200000"/>
              </a:lnSpc>
            </a:pPr>
            <a:r>
              <a:rPr lang="en-US" altLang="ko-KR" sz="1200" dirty="0">
                <a:latin typeface="+mn-ea"/>
              </a:rPr>
              <a:t>     </a:t>
            </a:r>
            <a:r>
              <a:rPr lang="ko-KR" altLang="en-US" sz="1200" dirty="0">
                <a:latin typeface="+mn-ea"/>
              </a:rPr>
              <a:t>필요한 정보만을 정제 및 가공</a:t>
            </a:r>
            <a:endParaRPr lang="en-US" altLang="ko-KR" sz="1200" dirty="0"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Arial" pitchFamily="34" charset="0"/>
              <a:buChar char="•"/>
            </a:pPr>
            <a:r>
              <a:rPr lang="en-US" altLang="ko-KR" sz="1200" dirty="0">
                <a:latin typeface="+mn-ea"/>
                <a:cs typeface="Open Sans Light" panose="020B0306030504020204" pitchFamily="34" charset="0"/>
              </a:rPr>
              <a:t>R :</a:t>
            </a:r>
            <a:r>
              <a:rPr lang="ko-KR" altLang="en-US" sz="1200" dirty="0">
                <a:latin typeface="+mn-ea"/>
                <a:cs typeface="Open Sans Light" panose="020B0306030504020204" pitchFamily="34" charset="0"/>
              </a:rPr>
              <a:t> </a:t>
            </a:r>
            <a:r>
              <a:rPr lang="ko-KR" altLang="en-US" sz="1200" dirty="0">
                <a:latin typeface="+mn-ea"/>
              </a:rPr>
              <a:t>환자에게 필요한 인지재활 콘텐츠들을 추천하고 </a:t>
            </a:r>
            <a:endParaRPr lang="en-US" altLang="ko-KR" sz="1200" dirty="0">
              <a:latin typeface="+mn-ea"/>
            </a:endParaRPr>
          </a:p>
          <a:p>
            <a:pPr>
              <a:lnSpc>
                <a:spcPct val="200000"/>
              </a:lnSpc>
            </a:pPr>
            <a:r>
              <a:rPr lang="en-US" altLang="ko-KR" sz="1200" dirty="0">
                <a:latin typeface="+mn-ea"/>
              </a:rPr>
              <a:t>     </a:t>
            </a:r>
            <a:r>
              <a:rPr lang="ko-KR" altLang="en-US" sz="1200" dirty="0">
                <a:latin typeface="+mn-ea"/>
              </a:rPr>
              <a:t>분석 결과를 다양한</a:t>
            </a:r>
            <a:r>
              <a:rPr lang="en-US" altLang="ko-KR" sz="1200" dirty="0">
                <a:latin typeface="+mn-ea"/>
              </a:rPr>
              <a:t> </a:t>
            </a:r>
            <a:r>
              <a:rPr lang="ko-KR" altLang="en-US" sz="1200" dirty="0">
                <a:latin typeface="+mn-ea"/>
              </a:rPr>
              <a:t>그래프로 시각화</a:t>
            </a:r>
            <a:endParaRPr lang="en-US" altLang="ko-KR" sz="12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40" name="갈매기형 수장 14">
            <a:extLst>
              <a:ext uri="{FF2B5EF4-FFF2-40B4-BE49-F238E27FC236}">
                <a16:creationId xmlns:a16="http://schemas.microsoft.com/office/drawing/2014/main" id="{82C462F7-DA4B-4EDF-AD6C-1C8A05823BE9}"/>
              </a:ext>
            </a:extLst>
          </p:cNvPr>
          <p:cNvSpPr/>
          <p:nvPr/>
        </p:nvSpPr>
        <p:spPr>
          <a:xfrm>
            <a:off x="4877254" y="3508681"/>
            <a:ext cx="140381" cy="154419"/>
          </a:xfrm>
          <a:prstGeom prst="chevron">
            <a:avLst/>
          </a:prstGeom>
          <a:solidFill>
            <a:srgbClr val="B7A4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+mn-ea"/>
            </a:endParaRPr>
          </a:p>
        </p:txBody>
      </p:sp>
      <p:sp>
        <p:nvSpPr>
          <p:cNvPr id="41" name="갈매기형 수장 15">
            <a:extLst>
              <a:ext uri="{FF2B5EF4-FFF2-40B4-BE49-F238E27FC236}">
                <a16:creationId xmlns:a16="http://schemas.microsoft.com/office/drawing/2014/main" id="{FC7BC480-FDB4-49C1-8948-74EC14A61ACC}"/>
              </a:ext>
            </a:extLst>
          </p:cNvPr>
          <p:cNvSpPr/>
          <p:nvPr/>
        </p:nvSpPr>
        <p:spPr>
          <a:xfrm>
            <a:off x="4729603" y="3508681"/>
            <a:ext cx="140381" cy="154419"/>
          </a:xfrm>
          <a:prstGeom prst="chevron">
            <a:avLst/>
          </a:prstGeom>
          <a:solidFill>
            <a:srgbClr val="B7A4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+mn-ea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8FBAB7A-57B4-4883-92DE-A96B4E27C759}"/>
              </a:ext>
            </a:extLst>
          </p:cNvPr>
          <p:cNvSpPr txBox="1"/>
          <p:nvPr/>
        </p:nvSpPr>
        <p:spPr>
          <a:xfrm>
            <a:off x="5017635" y="3432070"/>
            <a:ext cx="16855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ln>
                  <a:solidFill>
                    <a:srgbClr val="FDA800">
                      <a:alpha val="30000"/>
                    </a:srgb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latin typeface="+mn-ea"/>
              </a:rPr>
              <a:t>빅 데이터</a:t>
            </a:r>
            <a:endParaRPr lang="en-US" altLang="ko-KR" sz="2000" b="1" dirty="0">
              <a:ln>
                <a:solidFill>
                  <a:srgbClr val="FDA800">
                    <a:alpha val="30000"/>
                  </a:srgbClr>
                </a:solidFill>
              </a:ln>
              <a:solidFill>
                <a:schemeClr val="accent4">
                  <a:lumMod val="60000"/>
                  <a:lumOff val="40000"/>
                </a:schemeClr>
              </a:solidFill>
              <a:latin typeface="+mn-ea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7DDC64B-C5E2-47D8-BEEC-5D06A1C4C9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9951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1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A4E05169-A040-464C-AAE6-C0F104315382}"/>
              </a:ext>
            </a:extLst>
          </p:cNvPr>
          <p:cNvGrpSpPr/>
          <p:nvPr/>
        </p:nvGrpSpPr>
        <p:grpSpPr>
          <a:xfrm>
            <a:off x="1763688" y="2996952"/>
            <a:ext cx="5616624" cy="873388"/>
            <a:chOff x="1767862" y="3143354"/>
            <a:chExt cx="5616624" cy="873388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A42555E-B879-4440-8235-96922DCD5646}"/>
                </a:ext>
              </a:extLst>
            </p:cNvPr>
            <p:cNvSpPr txBox="1"/>
            <p:nvPr/>
          </p:nvSpPr>
          <p:spPr>
            <a:xfrm>
              <a:off x="1767862" y="3143354"/>
              <a:ext cx="5616624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000" b="1" dirty="0">
                  <a:ln>
                    <a:solidFill>
                      <a:schemeClr val="bg1">
                        <a:lumMod val="85000"/>
                        <a:alpha val="3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+mn-ea"/>
                </a:rPr>
                <a:t>개발 환경 및 방향</a:t>
              </a:r>
              <a:endParaRPr lang="en-US" altLang="ko-KR" sz="3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A29ED05-9708-4AA7-8C98-B942FAAFDDFD}"/>
                </a:ext>
              </a:extLst>
            </p:cNvPr>
            <p:cNvSpPr txBox="1"/>
            <p:nvPr/>
          </p:nvSpPr>
          <p:spPr>
            <a:xfrm>
              <a:off x="3720990" y="3647410"/>
              <a:ext cx="17103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bg1">
                        <a:lumMod val="85000"/>
                        <a:alpha val="3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+mn-ea"/>
                </a:rPr>
                <a:t>04</a:t>
              </a: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C9D0EC9-FF58-4CA1-8BD5-D1F9DCA3F5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>
                <a:latin typeface="+mn-ea"/>
              </a:rPr>
              <a:t>14</a:t>
            </a:fld>
            <a:endParaRPr lang="ko-KR" altLang="en-US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80477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75063" y="130809"/>
            <a:ext cx="22407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개발 환경 및 방향</a:t>
            </a: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15" name="갈매기형 수장 14"/>
          <p:cNvSpPr/>
          <p:nvPr/>
        </p:nvSpPr>
        <p:spPr>
          <a:xfrm>
            <a:off x="1334859" y="1018781"/>
            <a:ext cx="140381" cy="154419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+mn-ea"/>
            </a:endParaRPr>
          </a:p>
        </p:txBody>
      </p:sp>
      <p:sp>
        <p:nvSpPr>
          <p:cNvPr id="16" name="갈매기형 수장 15"/>
          <p:cNvSpPr/>
          <p:nvPr/>
        </p:nvSpPr>
        <p:spPr>
          <a:xfrm>
            <a:off x="1187208" y="1018781"/>
            <a:ext cx="140381" cy="154419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+mn-ea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475656" y="909881"/>
            <a:ext cx="340030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개발 환경 및 방향</a:t>
            </a:r>
            <a:endParaRPr lang="en-US" altLang="ko-KR" sz="22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500CDEB-3CD0-4DCE-9F8E-C9FCEA43B16C}"/>
              </a:ext>
            </a:extLst>
          </p:cNvPr>
          <p:cNvSpPr/>
          <p:nvPr/>
        </p:nvSpPr>
        <p:spPr>
          <a:xfrm>
            <a:off x="6934" y="861973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7" name="직각 삼각형 26">
            <a:extLst>
              <a:ext uri="{FF2B5EF4-FFF2-40B4-BE49-F238E27FC236}">
                <a16:creationId xmlns:a16="http://schemas.microsoft.com/office/drawing/2014/main" id="{0A5E261E-4554-4A9E-A4A4-E4C566CF9E29}"/>
              </a:ext>
            </a:extLst>
          </p:cNvPr>
          <p:cNvSpPr/>
          <p:nvPr/>
        </p:nvSpPr>
        <p:spPr>
          <a:xfrm rot="5400000">
            <a:off x="718972" y="1192047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8D537DF-5DD1-4794-A054-9970566E69D5}"/>
              </a:ext>
            </a:extLst>
          </p:cNvPr>
          <p:cNvSpPr txBox="1"/>
          <p:nvPr/>
        </p:nvSpPr>
        <p:spPr>
          <a:xfrm>
            <a:off x="123540" y="86197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n-ea"/>
              </a:rPr>
              <a:t>01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F1FE3C90-15C0-4BDD-AA04-E9993BED770C}"/>
              </a:ext>
            </a:extLst>
          </p:cNvPr>
          <p:cNvCxnSpPr>
            <a:cxnSpLocks/>
          </p:cNvCxnSpPr>
          <p:nvPr/>
        </p:nvCxnSpPr>
        <p:spPr>
          <a:xfrm>
            <a:off x="841259" y="4025400"/>
            <a:ext cx="8097755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BB70DF3A-B59B-4482-8E36-E16E8CB361EA}"/>
              </a:ext>
            </a:extLst>
          </p:cNvPr>
          <p:cNvGrpSpPr/>
          <p:nvPr/>
        </p:nvGrpSpPr>
        <p:grpSpPr>
          <a:xfrm>
            <a:off x="1351960" y="2063720"/>
            <a:ext cx="1661538" cy="1661538"/>
            <a:chOff x="969284" y="2398488"/>
            <a:chExt cx="2320016" cy="2280556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EDAF186C-01EA-4E5F-9472-4FA5281EAD13}"/>
                </a:ext>
              </a:extLst>
            </p:cNvPr>
            <p:cNvSpPr/>
            <p:nvPr/>
          </p:nvSpPr>
          <p:spPr>
            <a:xfrm>
              <a:off x="991056" y="2405744"/>
              <a:ext cx="2298244" cy="2273300"/>
            </a:xfrm>
            <a:prstGeom prst="rect">
              <a:avLst/>
            </a:prstGeom>
            <a:noFill/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62">
                <a:latin typeface="+mn-ea"/>
              </a:endParaRPr>
            </a:p>
          </p:txBody>
        </p:sp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F6E3A814-02E3-43C4-ABEC-BCA6793FF2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69284" y="2398488"/>
              <a:ext cx="2298231" cy="227329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FD5C9BB3-F020-4565-A423-596C4E0904CF}"/>
              </a:ext>
            </a:extLst>
          </p:cNvPr>
          <p:cNvGrpSpPr/>
          <p:nvPr/>
        </p:nvGrpSpPr>
        <p:grpSpPr>
          <a:xfrm>
            <a:off x="3995421" y="2053338"/>
            <a:ext cx="1661538" cy="1661538"/>
            <a:chOff x="3864428" y="1809753"/>
            <a:chExt cx="2395175" cy="2292347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FCF3ADD1-D371-4AC0-B666-1C7658739748}"/>
                </a:ext>
              </a:extLst>
            </p:cNvPr>
            <p:cNvSpPr/>
            <p:nvPr/>
          </p:nvSpPr>
          <p:spPr>
            <a:xfrm>
              <a:off x="3961359" y="1828800"/>
              <a:ext cx="2298244" cy="2273300"/>
            </a:xfrm>
            <a:prstGeom prst="rect">
              <a:avLst/>
            </a:prstGeom>
            <a:noFill/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62">
                <a:latin typeface="+mn-ea"/>
              </a:endParaRPr>
            </a:p>
          </p:txBody>
        </p:sp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AC216B20-D26E-4944-A26C-50322A5BA0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64428" y="1809753"/>
              <a:ext cx="2384275" cy="227329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EA65E2C6-F518-43DE-8A21-D3ED9C2E6B08}"/>
              </a:ext>
            </a:extLst>
          </p:cNvPr>
          <p:cNvSpPr txBox="1"/>
          <p:nvPr/>
        </p:nvSpPr>
        <p:spPr>
          <a:xfrm>
            <a:off x="1487388" y="1627856"/>
            <a:ext cx="2532185" cy="348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62" dirty="0">
                <a:latin typeface="+mn-ea"/>
              </a:rPr>
              <a:t>.NET Framework</a:t>
            </a:r>
            <a:endParaRPr lang="ko-KR" altLang="en-US" sz="1662" dirty="0">
              <a:latin typeface="+mn-ea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83D912F3-1026-4BB3-9995-535EFEBDE310}"/>
              </a:ext>
            </a:extLst>
          </p:cNvPr>
          <p:cNvSpPr/>
          <p:nvPr/>
        </p:nvSpPr>
        <p:spPr>
          <a:xfrm>
            <a:off x="1333922" y="1679873"/>
            <a:ext cx="153466" cy="24348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62">
              <a:solidFill>
                <a:schemeClr val="tx1"/>
              </a:solidFill>
              <a:latin typeface="+mn-ea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2771A44-1DB5-4C8B-A5D4-B630D8C493DA}"/>
              </a:ext>
            </a:extLst>
          </p:cNvPr>
          <p:cNvSpPr txBox="1"/>
          <p:nvPr/>
        </p:nvSpPr>
        <p:spPr>
          <a:xfrm>
            <a:off x="4171534" y="1627856"/>
            <a:ext cx="2532185" cy="348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62" dirty="0">
                <a:latin typeface="+mn-ea"/>
              </a:rPr>
              <a:t>Unity</a:t>
            </a:r>
            <a:endParaRPr lang="ko-KR" altLang="en-US" sz="1662" dirty="0">
              <a:latin typeface="+mn-ea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779FF77A-D4AB-4402-9D7C-405F64600F15}"/>
              </a:ext>
            </a:extLst>
          </p:cNvPr>
          <p:cNvSpPr/>
          <p:nvPr/>
        </p:nvSpPr>
        <p:spPr>
          <a:xfrm>
            <a:off x="4018069" y="1679873"/>
            <a:ext cx="153466" cy="24348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62">
              <a:solidFill>
                <a:schemeClr val="tx1"/>
              </a:solidFill>
              <a:latin typeface="+mn-ea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FFB108D-71BA-4B6E-8D48-427FA5033E6D}"/>
              </a:ext>
            </a:extLst>
          </p:cNvPr>
          <p:cNvSpPr txBox="1"/>
          <p:nvPr/>
        </p:nvSpPr>
        <p:spPr>
          <a:xfrm>
            <a:off x="7008367" y="1628659"/>
            <a:ext cx="2532185" cy="348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62" dirty="0">
                <a:latin typeface="+mn-ea"/>
              </a:rPr>
              <a:t>MySQL</a:t>
            </a:r>
            <a:endParaRPr lang="ko-KR" altLang="en-US" sz="1662" dirty="0">
              <a:latin typeface="+mn-ea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7E792808-BB4B-469C-B8DD-4DBA22EE78B9}"/>
              </a:ext>
            </a:extLst>
          </p:cNvPr>
          <p:cNvSpPr/>
          <p:nvPr/>
        </p:nvSpPr>
        <p:spPr>
          <a:xfrm>
            <a:off x="6854902" y="1680676"/>
            <a:ext cx="153466" cy="24348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62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C365EA2A-830F-4BD7-88C2-ED737ABA48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9847" y="4588133"/>
            <a:ext cx="1510385" cy="15740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1D6C8B67-0411-48F9-94F3-915AFAC0177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9625" y="4585178"/>
            <a:ext cx="1664308" cy="15924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390FE64B-BDF1-4F16-A3F9-11D880077234}"/>
              </a:ext>
            </a:extLst>
          </p:cNvPr>
          <p:cNvSpPr txBox="1"/>
          <p:nvPr/>
        </p:nvSpPr>
        <p:spPr>
          <a:xfrm>
            <a:off x="1034146" y="4171770"/>
            <a:ext cx="513518" cy="348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62" dirty="0">
                <a:latin typeface="+mn-ea"/>
              </a:rPr>
              <a:t>R</a:t>
            </a:r>
            <a:endParaRPr lang="ko-KR" altLang="en-US" sz="1662" dirty="0">
              <a:latin typeface="+mn-ea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A29B0E15-CE37-4E71-BD0B-4B9CBBEEC61D}"/>
              </a:ext>
            </a:extLst>
          </p:cNvPr>
          <p:cNvSpPr/>
          <p:nvPr/>
        </p:nvSpPr>
        <p:spPr>
          <a:xfrm>
            <a:off x="880680" y="4223787"/>
            <a:ext cx="153466" cy="24348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62">
              <a:solidFill>
                <a:schemeClr val="tx1"/>
              </a:solidFill>
              <a:latin typeface="+mn-ea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EC2FC45-D187-4097-BE68-2C26E02092B8}"/>
              </a:ext>
            </a:extLst>
          </p:cNvPr>
          <p:cNvSpPr txBox="1"/>
          <p:nvPr/>
        </p:nvSpPr>
        <p:spPr>
          <a:xfrm>
            <a:off x="5266619" y="4171770"/>
            <a:ext cx="1224137" cy="348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62" dirty="0">
                <a:latin typeface="+mn-ea"/>
              </a:rPr>
              <a:t>Hadoop</a:t>
            </a:r>
            <a:endParaRPr lang="ko-KR" altLang="en-US" sz="1662" dirty="0">
              <a:latin typeface="+mn-ea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48F113E0-534A-4CC8-83A4-B9B43CDAD23F}"/>
              </a:ext>
            </a:extLst>
          </p:cNvPr>
          <p:cNvSpPr/>
          <p:nvPr/>
        </p:nvSpPr>
        <p:spPr>
          <a:xfrm>
            <a:off x="5113154" y="4223787"/>
            <a:ext cx="153466" cy="24348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62">
              <a:solidFill>
                <a:schemeClr val="tx1"/>
              </a:solidFill>
              <a:latin typeface="+mn-ea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A1D970D-55C3-45B4-A7FA-43C09AEDE6C5}"/>
              </a:ext>
            </a:extLst>
          </p:cNvPr>
          <p:cNvSpPr txBox="1"/>
          <p:nvPr/>
        </p:nvSpPr>
        <p:spPr>
          <a:xfrm>
            <a:off x="7224391" y="4172573"/>
            <a:ext cx="2532185" cy="348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62" dirty="0">
                <a:latin typeface="+mn-ea"/>
              </a:rPr>
              <a:t>HIVE</a:t>
            </a:r>
            <a:endParaRPr lang="ko-KR" altLang="en-US" sz="1662" dirty="0">
              <a:latin typeface="+mn-ea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8A8E85B3-4C35-43FB-A0AA-24AFB864EA39}"/>
              </a:ext>
            </a:extLst>
          </p:cNvPr>
          <p:cNvSpPr/>
          <p:nvPr/>
        </p:nvSpPr>
        <p:spPr>
          <a:xfrm>
            <a:off x="7070926" y="4224591"/>
            <a:ext cx="153466" cy="24348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62">
              <a:solidFill>
                <a:schemeClr val="tx1"/>
              </a:solidFill>
              <a:latin typeface="+mn-ea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5ABD683-24DF-429E-93D7-736319577C7B}"/>
              </a:ext>
            </a:extLst>
          </p:cNvPr>
          <p:cNvSpPr txBox="1"/>
          <p:nvPr/>
        </p:nvSpPr>
        <p:spPr>
          <a:xfrm>
            <a:off x="3213297" y="4179647"/>
            <a:ext cx="1432847" cy="348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62" dirty="0" err="1">
                <a:latin typeface="+mn-ea"/>
              </a:rPr>
              <a:t>Sqoop</a:t>
            </a:r>
            <a:endParaRPr lang="ko-KR" altLang="en-US" sz="1662" dirty="0">
              <a:latin typeface="+mn-ea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0048815-919B-41DB-93B1-A84AE682A889}"/>
              </a:ext>
            </a:extLst>
          </p:cNvPr>
          <p:cNvSpPr/>
          <p:nvPr/>
        </p:nvSpPr>
        <p:spPr>
          <a:xfrm>
            <a:off x="3059832" y="4231664"/>
            <a:ext cx="153466" cy="24348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62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2519010-638B-4D29-8EE2-466686F6BE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82927" y="4579772"/>
            <a:ext cx="1693586" cy="15476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74D5C5D-197F-4483-B190-62DEFBBE64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0680" y="4588132"/>
            <a:ext cx="1733550" cy="15740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C93F136-89EA-4C84-9C4E-D7AA4E91E63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54902" y="2044367"/>
            <a:ext cx="1622392" cy="16548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ED995C2B-32AA-45BE-B063-DD028BABF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1401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1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A4E05169-A040-464C-AAE6-C0F104315382}"/>
              </a:ext>
            </a:extLst>
          </p:cNvPr>
          <p:cNvGrpSpPr/>
          <p:nvPr/>
        </p:nvGrpSpPr>
        <p:grpSpPr>
          <a:xfrm>
            <a:off x="1763688" y="2996952"/>
            <a:ext cx="5616624" cy="873388"/>
            <a:chOff x="1767862" y="3143354"/>
            <a:chExt cx="5616624" cy="873388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A42555E-B879-4440-8235-96922DCD5646}"/>
                </a:ext>
              </a:extLst>
            </p:cNvPr>
            <p:cNvSpPr txBox="1"/>
            <p:nvPr/>
          </p:nvSpPr>
          <p:spPr>
            <a:xfrm>
              <a:off x="1767862" y="3143354"/>
              <a:ext cx="5616624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3000" b="1" i="0" u="none" strike="noStrike" kern="1200" cap="none" spc="0" normalizeH="0" baseline="0" noProof="0" dirty="0">
                  <a:ln>
                    <a:solidFill>
                      <a:prstClr val="white">
                        <a:lumMod val="85000"/>
                        <a:alpha val="30000"/>
                      </a:prstClr>
                    </a:solidFill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개발 현황</a:t>
              </a:r>
              <a:endParaRPr kumimoji="0" lang="en-US" altLang="ko-KR" sz="3000" b="1" i="0" u="none" strike="noStrike" kern="1200" cap="none" spc="0" normalizeH="0" baseline="0" noProof="0" dirty="0">
                <a:ln>
                  <a:solidFill>
                    <a:prstClr val="white">
                      <a:lumMod val="85000"/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A29ED05-9708-4AA7-8C98-B942FAAFDDFD}"/>
                </a:ext>
              </a:extLst>
            </p:cNvPr>
            <p:cNvSpPr txBox="1"/>
            <p:nvPr/>
          </p:nvSpPr>
          <p:spPr>
            <a:xfrm>
              <a:off x="3720990" y="3647410"/>
              <a:ext cx="17103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1" i="0" u="none" strike="noStrike" kern="1200" cap="none" spc="0" normalizeH="0" baseline="0" noProof="0" dirty="0">
                  <a:ln>
                    <a:solidFill>
                      <a:prstClr val="white">
                        <a:lumMod val="85000"/>
                        <a:alpha val="30000"/>
                      </a:prstClr>
                    </a:solidFill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05</a:t>
              </a: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C9D0EC9-FF58-4CA1-8BD5-D1F9DCA3F5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CEB9E3-907B-4C9E-8669-48B8CFAF986F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38476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75063" y="130809"/>
            <a:ext cx="22407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전체 개발 현황 맵</a:t>
            </a: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15" name="갈매기형 수장 14"/>
          <p:cNvSpPr/>
          <p:nvPr/>
        </p:nvSpPr>
        <p:spPr>
          <a:xfrm>
            <a:off x="1334859" y="1018781"/>
            <a:ext cx="140381" cy="154419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+mn-ea"/>
            </a:endParaRPr>
          </a:p>
        </p:txBody>
      </p:sp>
      <p:sp>
        <p:nvSpPr>
          <p:cNvPr id="16" name="갈매기형 수장 15"/>
          <p:cNvSpPr/>
          <p:nvPr/>
        </p:nvSpPr>
        <p:spPr>
          <a:xfrm>
            <a:off x="1187208" y="1018781"/>
            <a:ext cx="140381" cy="154419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+mn-ea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475656" y="909881"/>
            <a:ext cx="34003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전체 개발 현황 맵</a:t>
            </a:r>
            <a:endParaRPr lang="en-US" altLang="ko-KR" sz="24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A9F41D6-99DE-42B4-ADE9-C412EA789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>
                <a:latin typeface="+mn-ea"/>
              </a:rPr>
              <a:t>17</a:t>
            </a:fld>
            <a:endParaRPr lang="ko-KR" altLang="en-US">
              <a:latin typeface="+mn-ea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1A6E168-32C7-4481-AAFA-9261969BD8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208" y="1284693"/>
            <a:ext cx="7201215" cy="5406566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3CF4BDA3-5484-40CC-924B-67DDFE89FB80}"/>
              </a:ext>
            </a:extLst>
          </p:cNvPr>
          <p:cNvSpPr/>
          <p:nvPr/>
        </p:nvSpPr>
        <p:spPr>
          <a:xfrm>
            <a:off x="-9283" y="886789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8" name="직각 삼각형 17">
            <a:extLst>
              <a:ext uri="{FF2B5EF4-FFF2-40B4-BE49-F238E27FC236}">
                <a16:creationId xmlns:a16="http://schemas.microsoft.com/office/drawing/2014/main" id="{28DC14F7-B733-47C8-A5DA-6726A1E2A414}"/>
              </a:ext>
            </a:extLst>
          </p:cNvPr>
          <p:cNvSpPr/>
          <p:nvPr/>
        </p:nvSpPr>
        <p:spPr>
          <a:xfrm rot="5400000">
            <a:off x="702755" y="1216863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CB94A3B-B565-41BE-8503-04AA8AB647D7}"/>
              </a:ext>
            </a:extLst>
          </p:cNvPr>
          <p:cNvSpPr txBox="1"/>
          <p:nvPr/>
        </p:nvSpPr>
        <p:spPr>
          <a:xfrm>
            <a:off x="123549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01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FF9F47B-D79F-4553-9FC1-C1B6CA93BCD3}"/>
              </a:ext>
            </a:extLst>
          </p:cNvPr>
          <p:cNvSpPr txBox="1"/>
          <p:nvPr/>
        </p:nvSpPr>
        <p:spPr>
          <a:xfrm>
            <a:off x="107504" y="13407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n-ea"/>
              </a:rPr>
              <a:t>02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18599CA-71BE-4E3B-9D97-A8161C50A09C}"/>
              </a:ext>
            </a:extLst>
          </p:cNvPr>
          <p:cNvSpPr txBox="1"/>
          <p:nvPr/>
        </p:nvSpPr>
        <p:spPr>
          <a:xfrm>
            <a:off x="107504" y="181956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n-ea"/>
              </a:rPr>
              <a:t>03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55579CD-EBE5-47F6-95AD-2F8AA39048AF}"/>
              </a:ext>
            </a:extLst>
          </p:cNvPr>
          <p:cNvSpPr txBox="1"/>
          <p:nvPr/>
        </p:nvSpPr>
        <p:spPr>
          <a:xfrm>
            <a:off x="107504" y="229835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n-ea"/>
              </a:rPr>
              <a:t>04</a:t>
            </a:r>
          </a:p>
        </p:txBody>
      </p:sp>
    </p:spTree>
    <p:extLst>
      <p:ext uri="{BB962C8B-B14F-4D97-AF65-F5344CB8AC3E}">
        <p14:creationId xmlns:p14="http://schemas.microsoft.com/office/powerpoint/2010/main" val="3913010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75064" y="130809"/>
            <a:ext cx="12961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콘텐츠 설명</a:t>
            </a: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j-ea"/>
              <a:ea typeface="+mj-ea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-9283" y="1329723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10" name="직각 삼각형 9"/>
          <p:cNvSpPr/>
          <p:nvPr/>
        </p:nvSpPr>
        <p:spPr>
          <a:xfrm rot="5400000">
            <a:off x="702755" y="1659797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23549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01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7504" y="13407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02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7504" y="181956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03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7504" y="229835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04</a:t>
            </a:r>
          </a:p>
        </p:txBody>
      </p:sp>
      <p:sp>
        <p:nvSpPr>
          <p:cNvPr id="15" name="갈매기형 수장 14"/>
          <p:cNvSpPr/>
          <p:nvPr/>
        </p:nvSpPr>
        <p:spPr>
          <a:xfrm>
            <a:off x="1334859" y="801596"/>
            <a:ext cx="140381" cy="154419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6" name="갈매기형 수장 15"/>
          <p:cNvSpPr/>
          <p:nvPr/>
        </p:nvSpPr>
        <p:spPr>
          <a:xfrm>
            <a:off x="1187208" y="801596"/>
            <a:ext cx="140381" cy="154419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459720" y="692696"/>
            <a:ext cx="340030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주의력 콘텐츠</a:t>
            </a:r>
            <a:endParaRPr lang="en-US" altLang="ko-KR" sz="22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j-ea"/>
              <a:ea typeface="+mj-ea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567127" y="2622532"/>
            <a:ext cx="4667176" cy="18913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글씨에 주의해 해당 색깔을 선택</a:t>
            </a: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글씨에만 주의 해야 하는 콘텐츠</a:t>
            </a: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난이도 별로 색의 개수가 달라진다</a:t>
            </a: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. 4~6 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개</a:t>
            </a: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j-ea"/>
              <a:ea typeface="+mj-ea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3BE77E5-590A-4393-8C13-B6DC285686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>
                <a:latin typeface="+mj-ea"/>
                <a:ea typeface="+mj-ea"/>
              </a:rPr>
              <a:t>18</a:t>
            </a:fld>
            <a:endParaRPr lang="ko-KR" altLang="en-US">
              <a:latin typeface="+mj-ea"/>
              <a:ea typeface="+mj-ea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31BC3B0E-E54C-4937-BDF6-707E986AEA33}"/>
              </a:ext>
            </a:extLst>
          </p:cNvPr>
          <p:cNvGrpSpPr/>
          <p:nvPr/>
        </p:nvGrpSpPr>
        <p:grpSpPr>
          <a:xfrm>
            <a:off x="1030208" y="1664216"/>
            <a:ext cx="3190280" cy="3897722"/>
            <a:chOff x="828272" y="1709035"/>
            <a:chExt cx="3190280" cy="3897722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D76E48BD-EF48-4B86-B118-4ABE64A1D33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28272" y="1709035"/>
              <a:ext cx="3190280" cy="1794533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B144312C-9D54-4876-B250-0C60BA07EC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28277" y="3812230"/>
              <a:ext cx="3190270" cy="17945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5787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75064" y="130809"/>
            <a:ext cx="12961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콘텐츠 설명</a:t>
            </a: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j-ea"/>
              <a:ea typeface="+mj-ea"/>
            </a:endParaRPr>
          </a:p>
        </p:txBody>
      </p:sp>
      <p:sp>
        <p:nvSpPr>
          <p:cNvPr id="15" name="갈매기형 수장 14"/>
          <p:cNvSpPr/>
          <p:nvPr/>
        </p:nvSpPr>
        <p:spPr>
          <a:xfrm>
            <a:off x="1334859" y="801596"/>
            <a:ext cx="140381" cy="154419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6" name="갈매기형 수장 15"/>
          <p:cNvSpPr/>
          <p:nvPr/>
        </p:nvSpPr>
        <p:spPr>
          <a:xfrm>
            <a:off x="1187208" y="801596"/>
            <a:ext cx="140381" cy="154419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459720" y="692696"/>
            <a:ext cx="340030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기억력 콘텐츠</a:t>
            </a:r>
            <a:endParaRPr lang="en-US" altLang="ko-KR" sz="22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j-ea"/>
              <a:ea typeface="+mj-ea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349767" y="2604160"/>
            <a:ext cx="4667176" cy="15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색상</a:t>
            </a: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, 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소리</a:t>
            </a: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, </a:t>
            </a:r>
            <a:r>
              <a:rPr lang="ko-KR" altLang="en-US" sz="1600" dirty="0" err="1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위치등에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 대한 기억력</a:t>
            </a: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난이도 별</a:t>
            </a: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 (1~3) 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개 전의 색상</a:t>
            </a: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, 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소리</a:t>
            </a: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, 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위치 를 </a:t>
            </a:r>
            <a:b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</a:b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기억하는지 테스트</a:t>
            </a: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j-ea"/>
              <a:ea typeface="+mj-ea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3BE77E5-590A-4393-8C13-B6DC285686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>
                <a:latin typeface="+mj-ea"/>
                <a:ea typeface="+mj-ea"/>
              </a:rPr>
              <a:t>19</a:t>
            </a:fld>
            <a:endParaRPr lang="ko-KR" altLang="en-US">
              <a:latin typeface="+mj-ea"/>
              <a:ea typeface="+mj-ea"/>
            </a:endParaRPr>
          </a:p>
        </p:txBody>
      </p:sp>
      <p:pic>
        <p:nvPicPr>
          <p:cNvPr id="21" name="그림 20" descr="EMB000018fc0e82">
            <a:extLst>
              <a:ext uri="{FF2B5EF4-FFF2-40B4-BE49-F238E27FC236}">
                <a16:creationId xmlns:a16="http://schemas.microsoft.com/office/drawing/2014/main" id="{15E9C969-CD1A-4F97-8C68-A3EAE5CFEE82}"/>
              </a:ext>
            </a:extLst>
          </p:cNvPr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685" y="1268760"/>
            <a:ext cx="2880000" cy="15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그림 21" descr="EMB000018fc0e81">
            <a:extLst>
              <a:ext uri="{FF2B5EF4-FFF2-40B4-BE49-F238E27FC236}">
                <a16:creationId xmlns:a16="http://schemas.microsoft.com/office/drawing/2014/main" id="{E1DD15DC-9CD2-4D77-8066-6E8D31E64C68}"/>
              </a:ext>
            </a:extLst>
          </p:cNvPr>
          <p:cNvPicPr preferRelativeResize="0"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685" y="3068960"/>
            <a:ext cx="2880000" cy="15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그림 22" descr="EMB000018fc0e83">
            <a:extLst>
              <a:ext uri="{FF2B5EF4-FFF2-40B4-BE49-F238E27FC236}">
                <a16:creationId xmlns:a16="http://schemas.microsoft.com/office/drawing/2014/main" id="{3A30C7FE-9DDE-481A-AB2B-DB1BC9D2BE5E}"/>
              </a:ext>
            </a:extLst>
          </p:cNvPr>
          <p:cNvPicPr preferRelativeResize="0"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685" y="4869160"/>
            <a:ext cx="2880000" cy="15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76315CD9-7A90-4008-A816-86B8CDFFEE51}"/>
              </a:ext>
            </a:extLst>
          </p:cNvPr>
          <p:cNvSpPr/>
          <p:nvPr/>
        </p:nvSpPr>
        <p:spPr>
          <a:xfrm>
            <a:off x="-9283" y="1329723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20" name="직각 삼각형 19">
            <a:extLst>
              <a:ext uri="{FF2B5EF4-FFF2-40B4-BE49-F238E27FC236}">
                <a16:creationId xmlns:a16="http://schemas.microsoft.com/office/drawing/2014/main" id="{E882F125-BA72-4345-85F3-B4F13BDC6DB7}"/>
              </a:ext>
            </a:extLst>
          </p:cNvPr>
          <p:cNvSpPr/>
          <p:nvPr/>
        </p:nvSpPr>
        <p:spPr>
          <a:xfrm rot="5400000">
            <a:off x="702755" y="1659797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4A373CC-282A-443E-AECB-BC928B1363A8}"/>
              </a:ext>
            </a:extLst>
          </p:cNvPr>
          <p:cNvSpPr txBox="1"/>
          <p:nvPr/>
        </p:nvSpPr>
        <p:spPr>
          <a:xfrm>
            <a:off x="123549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01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E8533A7-0E64-49E3-9103-E0DDD212197F}"/>
              </a:ext>
            </a:extLst>
          </p:cNvPr>
          <p:cNvSpPr txBox="1"/>
          <p:nvPr/>
        </p:nvSpPr>
        <p:spPr>
          <a:xfrm>
            <a:off x="107504" y="13407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02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9653BEC-D394-44ED-AAEC-B196C7E4E058}"/>
              </a:ext>
            </a:extLst>
          </p:cNvPr>
          <p:cNvSpPr txBox="1"/>
          <p:nvPr/>
        </p:nvSpPr>
        <p:spPr>
          <a:xfrm>
            <a:off x="107504" y="181956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03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9B6038A-A85E-458F-8638-C714CD988631}"/>
              </a:ext>
            </a:extLst>
          </p:cNvPr>
          <p:cNvSpPr txBox="1"/>
          <p:nvPr/>
        </p:nvSpPr>
        <p:spPr>
          <a:xfrm>
            <a:off x="107504" y="229835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04</a:t>
            </a:r>
          </a:p>
        </p:txBody>
      </p:sp>
    </p:spTree>
    <p:extLst>
      <p:ext uri="{BB962C8B-B14F-4D97-AF65-F5344CB8AC3E}">
        <p14:creationId xmlns:p14="http://schemas.microsoft.com/office/powerpoint/2010/main" val="9714185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11559" y="2996952"/>
            <a:ext cx="3333024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7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INDEX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11559" y="2812286"/>
            <a:ext cx="3333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종합 설계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cxnSp>
        <p:nvCxnSpPr>
          <p:cNvPr id="7" name="직선 연결선 6"/>
          <p:cNvCxnSpPr>
            <a:cxnSpLocks/>
          </p:cNvCxnSpPr>
          <p:nvPr/>
        </p:nvCxnSpPr>
        <p:spPr>
          <a:xfrm>
            <a:off x="3059832" y="440988"/>
            <a:ext cx="0" cy="5760000"/>
          </a:xfrm>
          <a:prstGeom prst="line">
            <a:avLst/>
          </a:prstGeom>
          <a:ln>
            <a:solidFill>
              <a:srgbClr val="272123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203848" y="1383959"/>
            <a:ext cx="3744409" cy="37261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지적사항</a:t>
            </a:r>
            <a:endParaRPr lang="en-US" altLang="ko-KR" sz="20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종합 설계 개요</a:t>
            </a:r>
            <a:endParaRPr lang="en-US" altLang="ko-KR" sz="20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시스템 구성도</a:t>
            </a:r>
            <a:endParaRPr lang="en-US" altLang="ko-KR" sz="20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개발 환경 및 개발 방법</a:t>
            </a:r>
            <a:endParaRPr lang="en-US" altLang="ko-KR" sz="20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개발 현황</a:t>
            </a:r>
            <a:endParaRPr lang="en-US" altLang="ko-KR" sz="20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업무 분담</a:t>
            </a:r>
            <a:endParaRPr lang="en-US" altLang="ko-KR" sz="20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종합 설계 수행 일정</a:t>
            </a:r>
            <a:endParaRPr lang="en-US" altLang="ko-KR" sz="20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필요기술 및 참고 문헌</a:t>
            </a:r>
            <a:endParaRPr lang="en-US" altLang="ko-KR" sz="20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-435778" y="6697496"/>
            <a:ext cx="10015557" cy="165100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700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-435778" y="-27384"/>
            <a:ext cx="10015557" cy="165100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700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29D84E3-963E-4D06-A793-9D0571F74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>
                <a:latin typeface="+mn-ea"/>
              </a:rPr>
              <a:t>2</a:t>
            </a:fld>
            <a:endParaRPr lang="ko-KR" altLang="en-US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55986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75064" y="130809"/>
            <a:ext cx="12961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콘텐츠 설명</a:t>
            </a: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j-ea"/>
              <a:ea typeface="+mj-ea"/>
            </a:endParaRPr>
          </a:p>
        </p:txBody>
      </p:sp>
      <p:sp>
        <p:nvSpPr>
          <p:cNvPr id="15" name="갈매기형 수장 14"/>
          <p:cNvSpPr/>
          <p:nvPr/>
        </p:nvSpPr>
        <p:spPr>
          <a:xfrm>
            <a:off x="1334859" y="801596"/>
            <a:ext cx="140381" cy="154419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6" name="갈매기형 수장 15"/>
          <p:cNvSpPr/>
          <p:nvPr/>
        </p:nvSpPr>
        <p:spPr>
          <a:xfrm>
            <a:off x="1187208" y="801596"/>
            <a:ext cx="140381" cy="154419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459720" y="692696"/>
            <a:ext cx="340030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집중력 콘텐츠</a:t>
            </a:r>
            <a:endParaRPr lang="en-US" altLang="ko-KR" sz="22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j-ea"/>
              <a:ea typeface="+mj-ea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424036" y="2708920"/>
            <a:ext cx="4667176" cy="18913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숫자로 인한 규칙을 선택</a:t>
            </a: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규칙에 맞는 숫자에 집중하는 콘텐츠</a:t>
            </a: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난이도별 제시되는 블록의 수가 달라진다</a:t>
            </a: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.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3BE77E5-590A-4393-8C13-B6DC285686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>
                <a:latin typeface="+mj-ea"/>
                <a:ea typeface="+mj-ea"/>
              </a:rPr>
              <a:t>20</a:t>
            </a:fld>
            <a:endParaRPr lang="ko-KR" altLang="en-US">
              <a:latin typeface="+mj-ea"/>
              <a:ea typeface="+mj-ea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6F2FEFC-D8A6-4A17-907D-B08E8E8B700C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668" y="1677956"/>
            <a:ext cx="3190269" cy="17939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38722FFA-6EA6-4F26-A0B1-203205E17E57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642" y="3859899"/>
            <a:ext cx="3188295" cy="1793997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462DC828-3FB3-43A9-89AF-2627FAF597FB}"/>
              </a:ext>
            </a:extLst>
          </p:cNvPr>
          <p:cNvSpPr/>
          <p:nvPr/>
        </p:nvSpPr>
        <p:spPr>
          <a:xfrm>
            <a:off x="-9283" y="1329723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22" name="직각 삼각형 21">
            <a:extLst>
              <a:ext uri="{FF2B5EF4-FFF2-40B4-BE49-F238E27FC236}">
                <a16:creationId xmlns:a16="http://schemas.microsoft.com/office/drawing/2014/main" id="{1B3D69A3-9CBA-4AB4-8E2B-7E3E7164487E}"/>
              </a:ext>
            </a:extLst>
          </p:cNvPr>
          <p:cNvSpPr/>
          <p:nvPr/>
        </p:nvSpPr>
        <p:spPr>
          <a:xfrm rot="5400000">
            <a:off x="702755" y="1659797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F224FAE-3598-4660-BB1E-F0E70B7EC4BE}"/>
              </a:ext>
            </a:extLst>
          </p:cNvPr>
          <p:cNvSpPr txBox="1"/>
          <p:nvPr/>
        </p:nvSpPr>
        <p:spPr>
          <a:xfrm>
            <a:off x="123549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01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814181E-CF9C-49FB-A5C8-6C603E8EBB50}"/>
              </a:ext>
            </a:extLst>
          </p:cNvPr>
          <p:cNvSpPr txBox="1"/>
          <p:nvPr/>
        </p:nvSpPr>
        <p:spPr>
          <a:xfrm>
            <a:off x="107504" y="13407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02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A4E2E91-713C-4EA4-9A56-6D6DF57770D6}"/>
              </a:ext>
            </a:extLst>
          </p:cNvPr>
          <p:cNvSpPr txBox="1"/>
          <p:nvPr/>
        </p:nvSpPr>
        <p:spPr>
          <a:xfrm>
            <a:off x="107504" y="181956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03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85A79FC-2098-4FDD-A1E7-0C6F0793F175}"/>
              </a:ext>
            </a:extLst>
          </p:cNvPr>
          <p:cNvSpPr txBox="1"/>
          <p:nvPr/>
        </p:nvSpPr>
        <p:spPr>
          <a:xfrm>
            <a:off x="107504" y="229835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04</a:t>
            </a:r>
          </a:p>
        </p:txBody>
      </p:sp>
    </p:spTree>
    <p:extLst>
      <p:ext uri="{BB962C8B-B14F-4D97-AF65-F5344CB8AC3E}">
        <p14:creationId xmlns:p14="http://schemas.microsoft.com/office/powerpoint/2010/main" val="4279236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75064" y="130809"/>
            <a:ext cx="12961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콘텐츠 설명</a:t>
            </a: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j-ea"/>
              <a:ea typeface="+mj-ea"/>
            </a:endParaRPr>
          </a:p>
        </p:txBody>
      </p:sp>
      <p:sp>
        <p:nvSpPr>
          <p:cNvPr id="15" name="갈매기형 수장 14"/>
          <p:cNvSpPr/>
          <p:nvPr/>
        </p:nvSpPr>
        <p:spPr>
          <a:xfrm>
            <a:off x="1334859" y="801596"/>
            <a:ext cx="140381" cy="154419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6" name="갈매기형 수장 15"/>
          <p:cNvSpPr/>
          <p:nvPr/>
        </p:nvSpPr>
        <p:spPr>
          <a:xfrm>
            <a:off x="1187208" y="801596"/>
            <a:ext cx="140381" cy="154419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459719" y="692696"/>
            <a:ext cx="325211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 err="1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지남력</a:t>
            </a:r>
            <a:r>
              <a:rPr lang="ko-KR" altLang="en-US" sz="22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 콘텐츠</a:t>
            </a:r>
            <a:endParaRPr lang="en-US" altLang="ko-KR" sz="22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j-ea"/>
              <a:ea typeface="+mj-ea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369320" y="1891780"/>
            <a:ext cx="4667176" cy="4193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dirty="0" err="1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지남력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: </a:t>
            </a:r>
            <a:r>
              <a:rPr lang="ko-KR" altLang="en-US" dirty="0">
                <a:latin typeface="+mj-ea"/>
                <a:ea typeface="+mj-ea"/>
              </a:rPr>
              <a:t>현재의 상황을 올바르게 </a:t>
            </a:r>
            <a:endParaRPr lang="en-US" altLang="ko-KR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+mj-ea"/>
                <a:ea typeface="+mj-ea"/>
              </a:rPr>
              <a:t>	  </a:t>
            </a:r>
            <a:r>
              <a:rPr lang="ko-KR" altLang="en-US" dirty="0">
                <a:latin typeface="+mj-ea"/>
                <a:ea typeface="+mj-ea"/>
              </a:rPr>
              <a:t>인식하는 능력을 말한다</a:t>
            </a:r>
            <a:r>
              <a:rPr lang="en-US" altLang="ko-KR" dirty="0">
                <a:latin typeface="+mj-ea"/>
                <a:ea typeface="+mj-ea"/>
              </a:rPr>
              <a:t>.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사물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,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직업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,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주변 인물의 주제를 선택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주변인물일 사전에 사진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	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정보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(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이름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,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나이 관계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)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입력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문제를 읽고 해당하는 답변 클릭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j-ea"/>
              <a:ea typeface="+mj-ea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3BE77E5-590A-4393-8C13-B6DC285686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>
                <a:latin typeface="+mj-ea"/>
                <a:ea typeface="+mj-ea"/>
              </a:rPr>
              <a:t>21</a:t>
            </a:fld>
            <a:endParaRPr lang="ko-KR" altLang="en-US">
              <a:latin typeface="+mj-ea"/>
              <a:ea typeface="+mj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236ECEE-5D8B-4EF3-A6E2-295DFCEBFB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110" y="1196752"/>
            <a:ext cx="2880000" cy="159402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3CDD6E6-5C4E-427B-A315-21EC96F06E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015" y="2996952"/>
            <a:ext cx="2880000" cy="162000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B83ED87-F242-45E9-93F6-91DD51BBC5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5919" y="4869160"/>
            <a:ext cx="2880000" cy="1620000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EDCEFF24-3E92-443B-A440-A28DEFC93B3D}"/>
              </a:ext>
            </a:extLst>
          </p:cNvPr>
          <p:cNvSpPr/>
          <p:nvPr/>
        </p:nvSpPr>
        <p:spPr>
          <a:xfrm>
            <a:off x="-9283" y="1329723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20" name="직각 삼각형 19">
            <a:extLst>
              <a:ext uri="{FF2B5EF4-FFF2-40B4-BE49-F238E27FC236}">
                <a16:creationId xmlns:a16="http://schemas.microsoft.com/office/drawing/2014/main" id="{85686043-5E5F-44DB-A797-7DD7E72F9D5C}"/>
              </a:ext>
            </a:extLst>
          </p:cNvPr>
          <p:cNvSpPr/>
          <p:nvPr/>
        </p:nvSpPr>
        <p:spPr>
          <a:xfrm rot="5400000">
            <a:off x="702755" y="1659797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48B54D4-1E00-4F58-8152-B14E42119F9D}"/>
              </a:ext>
            </a:extLst>
          </p:cNvPr>
          <p:cNvSpPr txBox="1"/>
          <p:nvPr/>
        </p:nvSpPr>
        <p:spPr>
          <a:xfrm>
            <a:off x="123549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01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E8A556F-30EF-4E3E-B603-2399E573F316}"/>
              </a:ext>
            </a:extLst>
          </p:cNvPr>
          <p:cNvSpPr txBox="1"/>
          <p:nvPr/>
        </p:nvSpPr>
        <p:spPr>
          <a:xfrm>
            <a:off x="107504" y="13407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02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5DEEEF6-8AAF-4F17-85CF-4E9979FEB2A3}"/>
              </a:ext>
            </a:extLst>
          </p:cNvPr>
          <p:cNvSpPr txBox="1"/>
          <p:nvPr/>
        </p:nvSpPr>
        <p:spPr>
          <a:xfrm>
            <a:off x="107504" y="181956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03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355C45B-AA3F-4519-8404-4D6BBE922838}"/>
              </a:ext>
            </a:extLst>
          </p:cNvPr>
          <p:cNvSpPr txBox="1"/>
          <p:nvPr/>
        </p:nvSpPr>
        <p:spPr>
          <a:xfrm>
            <a:off x="107504" y="229835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04</a:t>
            </a:r>
          </a:p>
        </p:txBody>
      </p:sp>
    </p:spTree>
    <p:extLst>
      <p:ext uri="{BB962C8B-B14F-4D97-AF65-F5344CB8AC3E}">
        <p14:creationId xmlns:p14="http://schemas.microsoft.com/office/powerpoint/2010/main" val="1941857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75064" y="130809"/>
            <a:ext cx="12961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콘텐츠 설명</a:t>
            </a: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j-ea"/>
              <a:ea typeface="+mj-ea"/>
            </a:endParaRPr>
          </a:p>
        </p:txBody>
      </p:sp>
      <p:sp>
        <p:nvSpPr>
          <p:cNvPr id="15" name="갈매기형 수장 14"/>
          <p:cNvSpPr/>
          <p:nvPr/>
        </p:nvSpPr>
        <p:spPr>
          <a:xfrm>
            <a:off x="1334859" y="801596"/>
            <a:ext cx="140381" cy="154419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6" name="갈매기형 수장 15"/>
          <p:cNvSpPr/>
          <p:nvPr/>
        </p:nvSpPr>
        <p:spPr>
          <a:xfrm>
            <a:off x="1187208" y="801596"/>
            <a:ext cx="140381" cy="154419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459720" y="692696"/>
            <a:ext cx="347231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일상생활 수행능력 콘텐츠</a:t>
            </a:r>
            <a:endParaRPr lang="en-US" altLang="ko-KR" sz="22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j-ea"/>
              <a:ea typeface="+mj-ea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369320" y="2343286"/>
            <a:ext cx="4667176" cy="29993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일상생활 </a:t>
            </a: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: 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물품 구입을 할 수 있는 능력이 </a:t>
            </a: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	     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있는지 확인하는 콘텐츠</a:t>
            </a: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구매 해야 하는 물품 제시</a:t>
            </a: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연관되는 코너에 가서 해당 장바구니에 담기</a:t>
            </a: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모든 품목을 담았으면 계산 </a:t>
            </a: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=&gt; 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결과화면</a:t>
            </a: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j-ea"/>
              <a:ea typeface="+mj-ea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3BE77E5-590A-4393-8C13-B6DC285686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>
                <a:latin typeface="+mj-ea"/>
                <a:ea typeface="+mj-ea"/>
              </a:rPr>
              <a:t>22</a:t>
            </a:fld>
            <a:endParaRPr lang="ko-KR" altLang="en-US">
              <a:latin typeface="+mj-ea"/>
              <a:ea typeface="+mj-ea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11BEC6B8-16FA-4307-9971-1692A67B7B0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307" y="1268760"/>
            <a:ext cx="2880000" cy="15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74B97765-BF29-49DE-8FE8-418D44014410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311" y="3068960"/>
            <a:ext cx="2880000" cy="15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EA6CC525-FE71-4699-8A9D-C69D467A80D9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314" y="4869160"/>
            <a:ext cx="2880000" cy="15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6450E0E7-8FDB-4F89-8DD5-CC738639FE31}"/>
              </a:ext>
            </a:extLst>
          </p:cNvPr>
          <p:cNvSpPr/>
          <p:nvPr/>
        </p:nvSpPr>
        <p:spPr>
          <a:xfrm>
            <a:off x="-9283" y="1329723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20" name="직각 삼각형 19">
            <a:extLst>
              <a:ext uri="{FF2B5EF4-FFF2-40B4-BE49-F238E27FC236}">
                <a16:creationId xmlns:a16="http://schemas.microsoft.com/office/drawing/2014/main" id="{86F5B3B1-57E5-436D-9DBC-5BC5BC4C21A1}"/>
              </a:ext>
            </a:extLst>
          </p:cNvPr>
          <p:cNvSpPr/>
          <p:nvPr/>
        </p:nvSpPr>
        <p:spPr>
          <a:xfrm rot="5400000">
            <a:off x="702755" y="1659797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8C81ADC-5E5A-444E-861C-D8A0DF47CE03}"/>
              </a:ext>
            </a:extLst>
          </p:cNvPr>
          <p:cNvSpPr txBox="1"/>
          <p:nvPr/>
        </p:nvSpPr>
        <p:spPr>
          <a:xfrm>
            <a:off x="123549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01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93C1B7E-ED5A-4A1B-AA6C-D86692358481}"/>
              </a:ext>
            </a:extLst>
          </p:cNvPr>
          <p:cNvSpPr txBox="1"/>
          <p:nvPr/>
        </p:nvSpPr>
        <p:spPr>
          <a:xfrm>
            <a:off x="107504" y="13407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02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DBD1F60-EB59-4782-B641-CCEB3AF0CE34}"/>
              </a:ext>
            </a:extLst>
          </p:cNvPr>
          <p:cNvSpPr txBox="1"/>
          <p:nvPr/>
        </p:nvSpPr>
        <p:spPr>
          <a:xfrm>
            <a:off x="107504" y="181956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03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CF7AB68-2C16-4C8F-9E28-34BED1EDCF1F}"/>
              </a:ext>
            </a:extLst>
          </p:cNvPr>
          <p:cNvSpPr txBox="1"/>
          <p:nvPr/>
        </p:nvSpPr>
        <p:spPr>
          <a:xfrm>
            <a:off x="107504" y="229835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04</a:t>
            </a:r>
          </a:p>
        </p:txBody>
      </p:sp>
    </p:spTree>
    <p:extLst>
      <p:ext uri="{BB962C8B-B14F-4D97-AF65-F5344CB8AC3E}">
        <p14:creationId xmlns:p14="http://schemas.microsoft.com/office/powerpoint/2010/main" val="1582038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75063" y="130809"/>
            <a:ext cx="15206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빅데이터 현황</a:t>
            </a: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j-ea"/>
              <a:ea typeface="+mj-ea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-13630" y="1808682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10" name="직각 삼각형 9"/>
          <p:cNvSpPr/>
          <p:nvPr/>
        </p:nvSpPr>
        <p:spPr>
          <a:xfrm rot="5400000">
            <a:off x="698408" y="2138756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7504" y="13407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02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7504" y="181956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03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7504" y="229835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04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3BE77E5-590A-4393-8C13-B6DC285686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>
                <a:latin typeface="+mj-ea"/>
                <a:ea typeface="+mj-ea"/>
              </a:rPr>
              <a:t>23</a:t>
            </a:fld>
            <a:endParaRPr lang="ko-KR" altLang="en-US">
              <a:latin typeface="+mj-ea"/>
              <a:ea typeface="+mj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580E2BD-2BAE-4984-B21F-8361604CC49C}"/>
              </a:ext>
            </a:extLst>
          </p:cNvPr>
          <p:cNvSpPr txBox="1"/>
          <p:nvPr/>
        </p:nvSpPr>
        <p:spPr>
          <a:xfrm>
            <a:off x="1334859" y="1335821"/>
            <a:ext cx="7499168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+mj-ea"/>
                <a:ea typeface="+mj-ea"/>
              </a:rPr>
              <a:t>MMSE</a:t>
            </a:r>
            <a:r>
              <a:rPr lang="ko-KR" altLang="en-US" dirty="0">
                <a:latin typeface="+mj-ea"/>
                <a:ea typeface="+mj-ea"/>
              </a:rPr>
              <a:t> 수행 결과 점수</a:t>
            </a:r>
            <a:endParaRPr lang="en-US" altLang="ko-KR" dirty="0"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+mj-ea"/>
                <a:ea typeface="+mj-ea"/>
              </a:rPr>
              <a:t>사용자의 나이</a:t>
            </a:r>
            <a:r>
              <a:rPr lang="en-US" altLang="ko-KR" dirty="0">
                <a:latin typeface="+mj-ea"/>
                <a:ea typeface="+mj-ea"/>
              </a:rPr>
              <a:t>, </a:t>
            </a:r>
            <a:r>
              <a:rPr lang="ko-KR" altLang="en-US" dirty="0">
                <a:latin typeface="+mj-ea"/>
                <a:ea typeface="+mj-ea"/>
              </a:rPr>
              <a:t>학력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807702D-C42F-4A92-ADC8-8BF1C84A7995}"/>
              </a:ext>
            </a:extLst>
          </p:cNvPr>
          <p:cNvSpPr txBox="1"/>
          <p:nvPr/>
        </p:nvSpPr>
        <p:spPr>
          <a:xfrm>
            <a:off x="122139" y="861722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01</a:t>
            </a:r>
          </a:p>
        </p:txBody>
      </p:sp>
      <p:sp>
        <p:nvSpPr>
          <p:cNvPr id="15" name="갈매기형 수장 14">
            <a:extLst>
              <a:ext uri="{FF2B5EF4-FFF2-40B4-BE49-F238E27FC236}">
                <a16:creationId xmlns:a16="http://schemas.microsoft.com/office/drawing/2014/main" id="{242467BA-A9AF-4D62-AE17-BC8AA964CB8E}"/>
              </a:ext>
            </a:extLst>
          </p:cNvPr>
          <p:cNvSpPr/>
          <p:nvPr/>
        </p:nvSpPr>
        <p:spPr>
          <a:xfrm>
            <a:off x="1334859" y="801596"/>
            <a:ext cx="140381" cy="154419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7" name="갈매기형 수장 15">
            <a:extLst>
              <a:ext uri="{FF2B5EF4-FFF2-40B4-BE49-F238E27FC236}">
                <a16:creationId xmlns:a16="http://schemas.microsoft.com/office/drawing/2014/main" id="{559C8396-3BB5-4336-81A1-3E6CEBD6F36E}"/>
              </a:ext>
            </a:extLst>
          </p:cNvPr>
          <p:cNvSpPr/>
          <p:nvPr/>
        </p:nvSpPr>
        <p:spPr>
          <a:xfrm>
            <a:off x="1187208" y="801596"/>
            <a:ext cx="140381" cy="154419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393BEEC-1819-41B7-8502-5853A8AC8B9F}"/>
              </a:ext>
            </a:extLst>
          </p:cNvPr>
          <p:cNvSpPr txBox="1"/>
          <p:nvPr/>
        </p:nvSpPr>
        <p:spPr>
          <a:xfrm>
            <a:off x="1459720" y="692696"/>
            <a:ext cx="347231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사용 예정 데이터</a:t>
            </a:r>
            <a:endParaRPr lang="en-US" altLang="ko-KR" sz="22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j-ea"/>
              <a:ea typeface="+mj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B553A2A-547A-4EB6-9255-25100DC8FA86}"/>
              </a:ext>
            </a:extLst>
          </p:cNvPr>
          <p:cNvSpPr txBox="1"/>
          <p:nvPr/>
        </p:nvSpPr>
        <p:spPr>
          <a:xfrm>
            <a:off x="1327589" y="3629426"/>
            <a:ext cx="749916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+mj-ea"/>
                <a:ea typeface="+mj-ea"/>
              </a:rPr>
              <a:t>MMSE </a:t>
            </a:r>
            <a:r>
              <a:rPr lang="ko-KR" altLang="en-US" dirty="0">
                <a:latin typeface="+mj-ea"/>
                <a:ea typeface="+mj-ea"/>
              </a:rPr>
              <a:t>데이터</a:t>
            </a:r>
            <a:endParaRPr lang="en-US" altLang="ko-KR" dirty="0">
              <a:latin typeface="+mj-ea"/>
              <a:ea typeface="+mj-ea"/>
            </a:endParaRPr>
          </a:p>
          <a:p>
            <a:r>
              <a:rPr lang="en-US" altLang="ko-KR" dirty="0">
                <a:latin typeface="+mj-ea"/>
                <a:ea typeface="+mj-ea"/>
              </a:rPr>
              <a:t>    - </a:t>
            </a:r>
            <a:r>
              <a:rPr lang="ko-KR" altLang="en-US" dirty="0">
                <a:latin typeface="+mj-ea"/>
                <a:ea typeface="+mj-ea"/>
              </a:rPr>
              <a:t>통합프로그램에 </a:t>
            </a:r>
            <a:r>
              <a:rPr lang="en-US" altLang="ko-KR" dirty="0">
                <a:latin typeface="+mj-ea"/>
                <a:ea typeface="+mj-ea"/>
              </a:rPr>
              <a:t>MMSE </a:t>
            </a:r>
            <a:r>
              <a:rPr lang="ko-KR" altLang="en-US" dirty="0">
                <a:latin typeface="+mj-ea"/>
                <a:ea typeface="+mj-ea"/>
              </a:rPr>
              <a:t>평가프로그램을 배치하여 시행할 예정</a:t>
            </a:r>
            <a:endParaRPr lang="en-US" altLang="ko-KR" dirty="0">
              <a:latin typeface="+mj-ea"/>
              <a:ea typeface="+mj-ea"/>
            </a:endParaRPr>
          </a:p>
          <a:p>
            <a:endParaRPr lang="en-US" altLang="ko-KR" dirty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+mj-ea"/>
                <a:ea typeface="+mj-ea"/>
              </a:rPr>
              <a:t>사용자 데이터 </a:t>
            </a:r>
            <a:endParaRPr lang="en-US" altLang="ko-KR" dirty="0">
              <a:latin typeface="+mj-ea"/>
              <a:ea typeface="+mj-ea"/>
            </a:endParaRPr>
          </a:p>
          <a:p>
            <a:r>
              <a:rPr lang="en-US" altLang="ko-KR" dirty="0">
                <a:latin typeface="+mj-ea"/>
                <a:ea typeface="+mj-ea"/>
              </a:rPr>
              <a:t>    - </a:t>
            </a:r>
            <a:r>
              <a:rPr lang="ko-KR" altLang="en-US" dirty="0">
                <a:latin typeface="+mj-ea"/>
                <a:ea typeface="+mj-ea"/>
              </a:rPr>
              <a:t>로그인</a:t>
            </a:r>
            <a:r>
              <a:rPr lang="en-US" altLang="ko-KR" dirty="0">
                <a:latin typeface="+mj-ea"/>
                <a:ea typeface="+mj-ea"/>
              </a:rPr>
              <a:t>, </a:t>
            </a:r>
            <a:r>
              <a:rPr lang="ko-KR" altLang="en-US" dirty="0">
                <a:latin typeface="+mj-ea"/>
                <a:ea typeface="+mj-ea"/>
              </a:rPr>
              <a:t>회원가입 화면을 구성하여 회원가입시 환자의 데이터 수집</a:t>
            </a:r>
          </a:p>
        </p:txBody>
      </p:sp>
      <p:sp>
        <p:nvSpPr>
          <p:cNvPr id="21" name="갈매기형 수장 14">
            <a:extLst>
              <a:ext uri="{FF2B5EF4-FFF2-40B4-BE49-F238E27FC236}">
                <a16:creationId xmlns:a16="http://schemas.microsoft.com/office/drawing/2014/main" id="{6D37C8CF-0215-42FB-9AB7-D3FE384DE94E}"/>
              </a:ext>
            </a:extLst>
          </p:cNvPr>
          <p:cNvSpPr/>
          <p:nvPr/>
        </p:nvSpPr>
        <p:spPr>
          <a:xfrm>
            <a:off x="1334859" y="3251674"/>
            <a:ext cx="140381" cy="154419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22" name="갈매기형 수장 15">
            <a:extLst>
              <a:ext uri="{FF2B5EF4-FFF2-40B4-BE49-F238E27FC236}">
                <a16:creationId xmlns:a16="http://schemas.microsoft.com/office/drawing/2014/main" id="{48CF8107-369A-43E7-BB7F-49D661C70913}"/>
              </a:ext>
            </a:extLst>
          </p:cNvPr>
          <p:cNvSpPr/>
          <p:nvPr/>
        </p:nvSpPr>
        <p:spPr>
          <a:xfrm>
            <a:off x="1187208" y="3251674"/>
            <a:ext cx="140381" cy="154419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41D3DD0-67ED-4BE7-AE3F-CA969311E226}"/>
              </a:ext>
            </a:extLst>
          </p:cNvPr>
          <p:cNvSpPr txBox="1"/>
          <p:nvPr/>
        </p:nvSpPr>
        <p:spPr>
          <a:xfrm>
            <a:off x="1459720" y="3142774"/>
            <a:ext cx="347231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데이터 수집 과정</a:t>
            </a:r>
            <a:endParaRPr lang="en-US" altLang="ko-KR" sz="22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097829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75063" y="130809"/>
            <a:ext cx="15206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빅데이터 현황</a:t>
            </a: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3BE77E5-590A-4393-8C13-B6DC285686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>
                <a:latin typeface="+mn-ea"/>
              </a:rPr>
              <a:t>24</a:t>
            </a:fld>
            <a:endParaRPr lang="ko-KR" altLang="en-US">
              <a:latin typeface="+mn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580E2BD-2BAE-4984-B21F-8361604CC49C}"/>
              </a:ext>
            </a:extLst>
          </p:cNvPr>
          <p:cNvSpPr txBox="1"/>
          <p:nvPr/>
        </p:nvSpPr>
        <p:spPr>
          <a:xfrm>
            <a:off x="1187623" y="1582339"/>
            <a:ext cx="74991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</a:rPr>
              <a:t>통계청 데이터를 통해 나이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성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학력의 비율을 반영하여 가상 데이터 생성</a:t>
            </a:r>
            <a:endParaRPr lang="en-US" altLang="ko-KR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</a:rPr>
              <a:t>가상 데이터를 기반으로 사용자를 분류</a:t>
            </a:r>
          </a:p>
        </p:txBody>
      </p:sp>
      <p:sp>
        <p:nvSpPr>
          <p:cNvPr id="14" name="갈매기형 수장 14">
            <a:extLst>
              <a:ext uri="{FF2B5EF4-FFF2-40B4-BE49-F238E27FC236}">
                <a16:creationId xmlns:a16="http://schemas.microsoft.com/office/drawing/2014/main" id="{3DC93A69-C3D1-41F3-B35D-CD5B2E518764}"/>
              </a:ext>
            </a:extLst>
          </p:cNvPr>
          <p:cNvSpPr/>
          <p:nvPr/>
        </p:nvSpPr>
        <p:spPr>
          <a:xfrm>
            <a:off x="1334859" y="801596"/>
            <a:ext cx="140381" cy="154419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+mn-ea"/>
            </a:endParaRPr>
          </a:p>
        </p:txBody>
      </p:sp>
      <p:sp>
        <p:nvSpPr>
          <p:cNvPr id="22" name="갈매기형 수장 15">
            <a:extLst>
              <a:ext uri="{FF2B5EF4-FFF2-40B4-BE49-F238E27FC236}">
                <a16:creationId xmlns:a16="http://schemas.microsoft.com/office/drawing/2014/main" id="{BCD8A12F-746E-42A8-A56E-70D3C0E5037D}"/>
              </a:ext>
            </a:extLst>
          </p:cNvPr>
          <p:cNvSpPr/>
          <p:nvPr/>
        </p:nvSpPr>
        <p:spPr>
          <a:xfrm>
            <a:off x="1187208" y="801596"/>
            <a:ext cx="140381" cy="154419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+mn-e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E6454F8-7D02-422A-8B06-3D6B83523BDE}"/>
              </a:ext>
            </a:extLst>
          </p:cNvPr>
          <p:cNvSpPr txBox="1"/>
          <p:nvPr/>
        </p:nvSpPr>
        <p:spPr>
          <a:xfrm>
            <a:off x="1459720" y="692696"/>
            <a:ext cx="42644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+mn-ea"/>
              </a:rPr>
              <a:t>가상 데이터를 이용한 수행</a:t>
            </a:r>
          </a:p>
        </p:txBody>
      </p:sp>
      <p:graphicFrame>
        <p:nvGraphicFramePr>
          <p:cNvPr id="24" name="내용 개체 틀 3">
            <a:extLst>
              <a:ext uri="{FF2B5EF4-FFF2-40B4-BE49-F238E27FC236}">
                <a16:creationId xmlns:a16="http://schemas.microsoft.com/office/drawing/2014/main" id="{D4A37D26-EC92-4A10-8653-733AA6D23B6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40290420"/>
              </p:ext>
            </p:extLst>
          </p:nvPr>
        </p:nvGraphicFramePr>
        <p:xfrm>
          <a:off x="1187208" y="2828542"/>
          <a:ext cx="7272808" cy="32049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5" name="직사각형 24">
            <a:extLst>
              <a:ext uri="{FF2B5EF4-FFF2-40B4-BE49-F238E27FC236}">
                <a16:creationId xmlns:a16="http://schemas.microsoft.com/office/drawing/2014/main" id="{4C28B411-A9CE-481D-A4B3-03A53C6D47EA}"/>
              </a:ext>
            </a:extLst>
          </p:cNvPr>
          <p:cNvSpPr/>
          <p:nvPr/>
        </p:nvSpPr>
        <p:spPr>
          <a:xfrm>
            <a:off x="-13630" y="1808682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26" name="직각 삼각형 25">
            <a:extLst>
              <a:ext uri="{FF2B5EF4-FFF2-40B4-BE49-F238E27FC236}">
                <a16:creationId xmlns:a16="http://schemas.microsoft.com/office/drawing/2014/main" id="{46B72746-523F-4445-832A-A1AC9185D815}"/>
              </a:ext>
            </a:extLst>
          </p:cNvPr>
          <p:cNvSpPr/>
          <p:nvPr/>
        </p:nvSpPr>
        <p:spPr>
          <a:xfrm rot="5400000">
            <a:off x="698408" y="2138756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0827C27-800E-48FD-A940-E47F47334107}"/>
              </a:ext>
            </a:extLst>
          </p:cNvPr>
          <p:cNvSpPr txBox="1"/>
          <p:nvPr/>
        </p:nvSpPr>
        <p:spPr>
          <a:xfrm>
            <a:off x="107504" y="13407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02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2654C40-8AC6-461D-AD1E-EC698B746E54}"/>
              </a:ext>
            </a:extLst>
          </p:cNvPr>
          <p:cNvSpPr txBox="1"/>
          <p:nvPr/>
        </p:nvSpPr>
        <p:spPr>
          <a:xfrm>
            <a:off x="107504" y="181956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03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ABBEEAD-34F6-4CC1-B7E9-5E1E6C83FD2B}"/>
              </a:ext>
            </a:extLst>
          </p:cNvPr>
          <p:cNvSpPr txBox="1"/>
          <p:nvPr/>
        </p:nvSpPr>
        <p:spPr>
          <a:xfrm>
            <a:off x="107504" y="229835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04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4EF56DC-3C5E-4CA8-99EC-EF507E80B034}"/>
              </a:ext>
            </a:extLst>
          </p:cNvPr>
          <p:cNvSpPr txBox="1"/>
          <p:nvPr/>
        </p:nvSpPr>
        <p:spPr>
          <a:xfrm>
            <a:off x="122139" y="861722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2134127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75063" y="130809"/>
            <a:ext cx="15206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빅데이터 현황</a:t>
            </a: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j-ea"/>
              <a:ea typeface="+mj-ea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3BE77E5-590A-4393-8C13-B6DC285686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>
                <a:latin typeface="+mj-ea"/>
                <a:ea typeface="+mj-ea"/>
              </a:rPr>
              <a:t>25</a:t>
            </a:fld>
            <a:endParaRPr lang="ko-KR" altLang="en-US">
              <a:latin typeface="+mj-ea"/>
              <a:ea typeface="+mj-ea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FFBEB590-324A-485C-843A-AB44CFD2EB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33" y="1679322"/>
            <a:ext cx="5307866" cy="4102907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FF68C129-F96E-4489-95D8-B348B1BD6D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5240" y="1700808"/>
            <a:ext cx="2347240" cy="1630418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751B8E84-DA81-4B75-A693-3DAFBE4647EE}"/>
              </a:ext>
            </a:extLst>
          </p:cNvPr>
          <p:cNvSpPr/>
          <p:nvPr/>
        </p:nvSpPr>
        <p:spPr>
          <a:xfrm>
            <a:off x="4283968" y="1819563"/>
            <a:ext cx="2211531" cy="4573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24" name="갈매기형 수장 14">
            <a:extLst>
              <a:ext uri="{FF2B5EF4-FFF2-40B4-BE49-F238E27FC236}">
                <a16:creationId xmlns:a16="http://schemas.microsoft.com/office/drawing/2014/main" id="{D6EC4F78-A60E-4853-926B-BFA9C2E47090}"/>
              </a:ext>
            </a:extLst>
          </p:cNvPr>
          <p:cNvSpPr/>
          <p:nvPr/>
        </p:nvSpPr>
        <p:spPr>
          <a:xfrm>
            <a:off x="1334859" y="801596"/>
            <a:ext cx="140381" cy="154419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25" name="갈매기형 수장 15">
            <a:extLst>
              <a:ext uri="{FF2B5EF4-FFF2-40B4-BE49-F238E27FC236}">
                <a16:creationId xmlns:a16="http://schemas.microsoft.com/office/drawing/2014/main" id="{D20592E6-B3E2-4E8B-8A3A-357E3B4DF628}"/>
              </a:ext>
            </a:extLst>
          </p:cNvPr>
          <p:cNvSpPr/>
          <p:nvPr/>
        </p:nvSpPr>
        <p:spPr>
          <a:xfrm>
            <a:off x="1187208" y="801596"/>
            <a:ext cx="140381" cy="154419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51E7119-11EE-49AC-A0FF-98C26CBA841E}"/>
              </a:ext>
            </a:extLst>
          </p:cNvPr>
          <p:cNvSpPr txBox="1"/>
          <p:nvPr/>
        </p:nvSpPr>
        <p:spPr>
          <a:xfrm>
            <a:off x="1459720" y="692696"/>
            <a:ext cx="42644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+mj-ea"/>
                <a:ea typeface="+mj-ea"/>
              </a:rPr>
              <a:t>나이</a:t>
            </a:r>
            <a:r>
              <a:rPr lang="en-US" altLang="ko-KR" sz="2400" dirty="0">
                <a:latin typeface="+mj-ea"/>
                <a:ea typeface="+mj-ea"/>
              </a:rPr>
              <a:t>, </a:t>
            </a:r>
            <a:r>
              <a:rPr lang="ko-KR" altLang="en-US" sz="2400" dirty="0">
                <a:latin typeface="+mj-ea"/>
                <a:ea typeface="+mj-ea"/>
              </a:rPr>
              <a:t>성별</a:t>
            </a:r>
            <a:r>
              <a:rPr lang="en-US" altLang="ko-KR" sz="2400" dirty="0">
                <a:latin typeface="+mj-ea"/>
                <a:ea typeface="+mj-ea"/>
              </a:rPr>
              <a:t>, </a:t>
            </a:r>
            <a:r>
              <a:rPr lang="ko-KR" altLang="en-US" sz="2400" dirty="0">
                <a:latin typeface="+mj-ea"/>
                <a:ea typeface="+mj-ea"/>
              </a:rPr>
              <a:t>학력에 따른 군집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65A94A8-3BFB-45D1-B169-4383475BBCD7}"/>
              </a:ext>
            </a:extLst>
          </p:cNvPr>
          <p:cNvSpPr/>
          <p:nvPr/>
        </p:nvSpPr>
        <p:spPr>
          <a:xfrm>
            <a:off x="-13630" y="1808682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27" name="직각 삼각형 26">
            <a:extLst>
              <a:ext uri="{FF2B5EF4-FFF2-40B4-BE49-F238E27FC236}">
                <a16:creationId xmlns:a16="http://schemas.microsoft.com/office/drawing/2014/main" id="{48EF5E76-84D4-4DCB-9CED-94D4055CC91A}"/>
              </a:ext>
            </a:extLst>
          </p:cNvPr>
          <p:cNvSpPr/>
          <p:nvPr/>
        </p:nvSpPr>
        <p:spPr>
          <a:xfrm rot="5400000">
            <a:off x="698408" y="2138756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7B6594C-7265-4F21-9895-BB63364199FD}"/>
              </a:ext>
            </a:extLst>
          </p:cNvPr>
          <p:cNvSpPr txBox="1"/>
          <p:nvPr/>
        </p:nvSpPr>
        <p:spPr>
          <a:xfrm>
            <a:off x="107504" y="13407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02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91F2CB9-0A3F-4203-9887-00D88FC65B7B}"/>
              </a:ext>
            </a:extLst>
          </p:cNvPr>
          <p:cNvSpPr txBox="1"/>
          <p:nvPr/>
        </p:nvSpPr>
        <p:spPr>
          <a:xfrm>
            <a:off x="107504" y="181956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03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8B65482-3C45-4A74-804F-AFAE54C04BCA}"/>
              </a:ext>
            </a:extLst>
          </p:cNvPr>
          <p:cNvSpPr txBox="1"/>
          <p:nvPr/>
        </p:nvSpPr>
        <p:spPr>
          <a:xfrm>
            <a:off x="107504" y="229835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04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0878549-E345-4347-8896-179DABB03A1A}"/>
              </a:ext>
            </a:extLst>
          </p:cNvPr>
          <p:cNvSpPr txBox="1"/>
          <p:nvPr/>
        </p:nvSpPr>
        <p:spPr>
          <a:xfrm>
            <a:off x="122139" y="861722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2753667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563D4FA-9195-44AE-BBAF-71D1F31093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>
                <a:latin typeface="+mj-ea"/>
                <a:ea typeface="+mj-ea"/>
              </a:rPr>
              <a:t>26</a:t>
            </a:fld>
            <a:endParaRPr lang="ko-KR" altLang="en-US">
              <a:latin typeface="+mj-ea"/>
              <a:ea typeface="+mj-ea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B438127-0209-4661-960B-C67EC8A92341}"/>
              </a:ext>
            </a:extLst>
          </p:cNvPr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FE4C843-B57D-44FA-BADD-452AEAC95F18}"/>
              </a:ext>
            </a:extLst>
          </p:cNvPr>
          <p:cNvSpPr txBox="1"/>
          <p:nvPr/>
        </p:nvSpPr>
        <p:spPr>
          <a:xfrm>
            <a:off x="675063" y="130809"/>
            <a:ext cx="15206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빅데이터 현황</a:t>
            </a: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j-ea"/>
              <a:ea typeface="+mj-ea"/>
            </a:endParaRPr>
          </a:p>
        </p:txBody>
      </p:sp>
      <p:sp>
        <p:nvSpPr>
          <p:cNvPr id="8" name="슬라이드 번호 개체 틀 1">
            <a:extLst>
              <a:ext uri="{FF2B5EF4-FFF2-40B4-BE49-F238E27FC236}">
                <a16:creationId xmlns:a16="http://schemas.microsoft.com/office/drawing/2014/main" id="{76876794-09B9-4F62-9411-A4DA725CAA2A}"/>
              </a:ext>
            </a:extLst>
          </p:cNvPr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2CEB9E3-907B-4C9E-8669-48B8CFAF986F}" type="slidenum">
              <a:rPr lang="ko-KR" altLang="en-US" smtClean="0">
                <a:latin typeface="+mj-ea"/>
                <a:ea typeface="+mj-ea"/>
              </a:rPr>
              <a:pPr/>
              <a:t>26</a:t>
            </a:fld>
            <a:endParaRPr lang="ko-KR" altLang="en-US">
              <a:latin typeface="+mj-ea"/>
              <a:ea typeface="+mj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E901717-54AF-4FF2-A87B-5F8DAC64877B}"/>
              </a:ext>
            </a:extLst>
          </p:cNvPr>
          <p:cNvSpPr txBox="1"/>
          <p:nvPr/>
        </p:nvSpPr>
        <p:spPr>
          <a:xfrm>
            <a:off x="1187633" y="755993"/>
            <a:ext cx="74991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+mj-ea"/>
                <a:ea typeface="+mj-ea"/>
              </a:rPr>
              <a:t>나이</a:t>
            </a:r>
            <a:r>
              <a:rPr lang="en-US" altLang="ko-KR" sz="3200" dirty="0">
                <a:latin typeface="+mj-ea"/>
                <a:ea typeface="+mj-ea"/>
              </a:rPr>
              <a:t>, </a:t>
            </a:r>
            <a:r>
              <a:rPr lang="ko-KR" altLang="en-US" sz="3200" dirty="0">
                <a:latin typeface="+mj-ea"/>
                <a:ea typeface="+mj-ea"/>
              </a:rPr>
              <a:t>성별</a:t>
            </a:r>
            <a:r>
              <a:rPr lang="en-US" altLang="ko-KR" sz="3200" dirty="0">
                <a:latin typeface="+mj-ea"/>
                <a:ea typeface="+mj-ea"/>
              </a:rPr>
              <a:t>, </a:t>
            </a:r>
            <a:r>
              <a:rPr lang="ko-KR" altLang="en-US" sz="3200" dirty="0">
                <a:latin typeface="+mj-ea"/>
                <a:ea typeface="+mj-ea"/>
              </a:rPr>
              <a:t>학력에 따른 군집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44C5A08-3EB1-4B0F-8DEF-B705210368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33" y="1679322"/>
            <a:ext cx="5307866" cy="410290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2B64597-3357-4401-BA80-51FC8AB17A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5240" y="1700808"/>
            <a:ext cx="2347240" cy="1630418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5981D4FC-124C-443E-81FB-C2FA37DFF0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5739" y="-3896"/>
            <a:ext cx="7642437" cy="6858000"/>
          </a:xfrm>
          <a:prstGeom prst="rect">
            <a:avLst/>
          </a:prstGeom>
        </p:spPr>
      </p:pic>
      <p:sp>
        <p:nvSpPr>
          <p:cNvPr id="31" name="타원 30">
            <a:extLst>
              <a:ext uri="{FF2B5EF4-FFF2-40B4-BE49-F238E27FC236}">
                <a16:creationId xmlns:a16="http://schemas.microsoft.com/office/drawing/2014/main" id="{3119F9E1-B984-45B6-8ADB-17316C4E9DB0}"/>
              </a:ext>
            </a:extLst>
          </p:cNvPr>
          <p:cNvSpPr/>
          <p:nvPr/>
        </p:nvSpPr>
        <p:spPr>
          <a:xfrm rot="1516125">
            <a:off x="3648699" y="1400514"/>
            <a:ext cx="1116032" cy="20162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7DD8411-36D5-4AA7-A318-3C945FBFC940}"/>
              </a:ext>
            </a:extLst>
          </p:cNvPr>
          <p:cNvSpPr/>
          <p:nvPr/>
        </p:nvSpPr>
        <p:spPr>
          <a:xfrm>
            <a:off x="-13630" y="1808682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19" name="직각 삼각형 18">
            <a:extLst>
              <a:ext uri="{FF2B5EF4-FFF2-40B4-BE49-F238E27FC236}">
                <a16:creationId xmlns:a16="http://schemas.microsoft.com/office/drawing/2014/main" id="{9734237C-52D7-4F5E-AAF8-E9A769C8D4C7}"/>
              </a:ext>
            </a:extLst>
          </p:cNvPr>
          <p:cNvSpPr/>
          <p:nvPr/>
        </p:nvSpPr>
        <p:spPr>
          <a:xfrm rot="5400000">
            <a:off x="698408" y="2138756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2F3BFB1-5C07-4C4D-9120-D524690E3B0C}"/>
              </a:ext>
            </a:extLst>
          </p:cNvPr>
          <p:cNvSpPr txBox="1"/>
          <p:nvPr/>
        </p:nvSpPr>
        <p:spPr>
          <a:xfrm>
            <a:off x="107504" y="13407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02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3DF4888-20F9-465A-9810-7C2159E140AA}"/>
              </a:ext>
            </a:extLst>
          </p:cNvPr>
          <p:cNvSpPr txBox="1"/>
          <p:nvPr/>
        </p:nvSpPr>
        <p:spPr>
          <a:xfrm>
            <a:off x="107504" y="181956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03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EBAF1E9-A674-451F-9343-6335B08D9FB8}"/>
              </a:ext>
            </a:extLst>
          </p:cNvPr>
          <p:cNvSpPr txBox="1"/>
          <p:nvPr/>
        </p:nvSpPr>
        <p:spPr>
          <a:xfrm>
            <a:off x="107504" y="229835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04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387BFC4-C84C-4A21-9B15-5F494EB9840C}"/>
              </a:ext>
            </a:extLst>
          </p:cNvPr>
          <p:cNvSpPr txBox="1"/>
          <p:nvPr/>
        </p:nvSpPr>
        <p:spPr>
          <a:xfrm>
            <a:off x="122139" y="861722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23136748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75063" y="130809"/>
            <a:ext cx="15206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빅데이터 현황</a:t>
            </a: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3BE77E5-590A-4393-8C13-B6DC285686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>
                <a:latin typeface="+mn-ea"/>
              </a:rPr>
              <a:t>27</a:t>
            </a:fld>
            <a:endParaRPr lang="ko-KR" altLang="en-US">
              <a:latin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E1162AB-5981-48F2-8440-60ED41BF15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1699200"/>
            <a:ext cx="7606845" cy="4034056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AFB25C1B-CBFF-42C3-825B-4B1BF743264F}"/>
              </a:ext>
            </a:extLst>
          </p:cNvPr>
          <p:cNvSpPr/>
          <p:nvPr/>
        </p:nvSpPr>
        <p:spPr>
          <a:xfrm>
            <a:off x="-13630" y="1335821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6" name="직각 삼각형 15">
            <a:extLst>
              <a:ext uri="{FF2B5EF4-FFF2-40B4-BE49-F238E27FC236}">
                <a16:creationId xmlns:a16="http://schemas.microsoft.com/office/drawing/2014/main" id="{E0519E31-6F0D-4C47-AE5A-158C738BFEB8}"/>
              </a:ext>
            </a:extLst>
          </p:cNvPr>
          <p:cNvSpPr/>
          <p:nvPr/>
        </p:nvSpPr>
        <p:spPr>
          <a:xfrm rot="5400000">
            <a:off x="698408" y="1665895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1F00281-75ED-4B96-A4DB-6549FCF4CEA6}"/>
              </a:ext>
            </a:extLst>
          </p:cNvPr>
          <p:cNvSpPr txBox="1"/>
          <p:nvPr/>
        </p:nvSpPr>
        <p:spPr>
          <a:xfrm>
            <a:off x="107504" y="13407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n-ea"/>
              </a:rPr>
              <a:t>02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198C027-EB5E-49FB-A36E-D9B0094010A2}"/>
              </a:ext>
            </a:extLst>
          </p:cNvPr>
          <p:cNvSpPr txBox="1"/>
          <p:nvPr/>
        </p:nvSpPr>
        <p:spPr>
          <a:xfrm>
            <a:off x="107504" y="181956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n-ea"/>
              </a:rPr>
              <a:t>03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21E22E0-5AD3-453D-A722-1052B0875474}"/>
              </a:ext>
            </a:extLst>
          </p:cNvPr>
          <p:cNvSpPr txBox="1"/>
          <p:nvPr/>
        </p:nvSpPr>
        <p:spPr>
          <a:xfrm>
            <a:off x="107504" y="229835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n-ea"/>
              </a:rPr>
              <a:t>04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803D9AA-73C2-49E3-A5FD-D29979613D33}"/>
              </a:ext>
            </a:extLst>
          </p:cNvPr>
          <p:cNvSpPr txBox="1"/>
          <p:nvPr/>
        </p:nvSpPr>
        <p:spPr>
          <a:xfrm>
            <a:off x="122139" y="861722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n-ea"/>
              </a:rPr>
              <a:t>01</a:t>
            </a:r>
          </a:p>
        </p:txBody>
      </p:sp>
      <p:sp>
        <p:nvSpPr>
          <p:cNvPr id="14" name="갈매기형 수장 14">
            <a:extLst>
              <a:ext uri="{FF2B5EF4-FFF2-40B4-BE49-F238E27FC236}">
                <a16:creationId xmlns:a16="http://schemas.microsoft.com/office/drawing/2014/main" id="{3EF11439-FC60-4245-BAAA-3585277D2954}"/>
              </a:ext>
            </a:extLst>
          </p:cNvPr>
          <p:cNvSpPr/>
          <p:nvPr/>
        </p:nvSpPr>
        <p:spPr>
          <a:xfrm>
            <a:off x="1334859" y="801596"/>
            <a:ext cx="140381" cy="154419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+mn-ea"/>
            </a:endParaRPr>
          </a:p>
        </p:txBody>
      </p:sp>
      <p:sp>
        <p:nvSpPr>
          <p:cNvPr id="21" name="갈매기형 수장 15">
            <a:extLst>
              <a:ext uri="{FF2B5EF4-FFF2-40B4-BE49-F238E27FC236}">
                <a16:creationId xmlns:a16="http://schemas.microsoft.com/office/drawing/2014/main" id="{C95D36D0-D76D-42AA-91F3-0561233FBE31}"/>
              </a:ext>
            </a:extLst>
          </p:cNvPr>
          <p:cNvSpPr/>
          <p:nvPr/>
        </p:nvSpPr>
        <p:spPr>
          <a:xfrm>
            <a:off x="1187208" y="801596"/>
            <a:ext cx="140381" cy="154419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+mn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352D058-2ECE-4FFA-B5E9-044FFD104410}"/>
              </a:ext>
            </a:extLst>
          </p:cNvPr>
          <p:cNvSpPr txBox="1"/>
          <p:nvPr/>
        </p:nvSpPr>
        <p:spPr>
          <a:xfrm>
            <a:off x="1459720" y="692696"/>
            <a:ext cx="42644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+mn-ea"/>
              </a:rPr>
              <a:t>가상 데이터를 이용한 수행</a:t>
            </a:r>
          </a:p>
        </p:txBody>
      </p:sp>
    </p:spTree>
    <p:extLst>
      <p:ext uri="{BB962C8B-B14F-4D97-AF65-F5344CB8AC3E}">
        <p14:creationId xmlns:p14="http://schemas.microsoft.com/office/powerpoint/2010/main" val="2819989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75063" y="130809"/>
            <a:ext cx="15206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빅데이터 현황</a:t>
            </a: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3BE77E5-590A-4393-8C13-B6DC285686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>
                <a:latin typeface="+mn-ea"/>
              </a:rPr>
              <a:t>28</a:t>
            </a:fld>
            <a:endParaRPr lang="ko-KR" altLang="en-US">
              <a:latin typeface="+mn-ea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BE71349E-336A-4B9C-B9C9-46ED64F5E3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1510045"/>
            <a:ext cx="7109117" cy="5190974"/>
          </a:xfrm>
          <a:prstGeom prst="rect">
            <a:avLst/>
          </a:prstGeom>
        </p:spPr>
      </p:pic>
      <p:sp>
        <p:nvSpPr>
          <p:cNvPr id="14" name="갈매기형 수장 14">
            <a:extLst>
              <a:ext uri="{FF2B5EF4-FFF2-40B4-BE49-F238E27FC236}">
                <a16:creationId xmlns:a16="http://schemas.microsoft.com/office/drawing/2014/main" id="{970712EE-E26A-48D6-A9A9-91DCC3DE7FDF}"/>
              </a:ext>
            </a:extLst>
          </p:cNvPr>
          <p:cNvSpPr/>
          <p:nvPr/>
        </p:nvSpPr>
        <p:spPr>
          <a:xfrm>
            <a:off x="1334859" y="801596"/>
            <a:ext cx="140381" cy="154419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+mn-ea"/>
            </a:endParaRPr>
          </a:p>
        </p:txBody>
      </p:sp>
      <p:sp>
        <p:nvSpPr>
          <p:cNvPr id="22" name="갈매기형 수장 15">
            <a:extLst>
              <a:ext uri="{FF2B5EF4-FFF2-40B4-BE49-F238E27FC236}">
                <a16:creationId xmlns:a16="http://schemas.microsoft.com/office/drawing/2014/main" id="{784F819C-D2C1-4958-8C2D-C20B5B417304}"/>
              </a:ext>
            </a:extLst>
          </p:cNvPr>
          <p:cNvSpPr/>
          <p:nvPr/>
        </p:nvSpPr>
        <p:spPr>
          <a:xfrm>
            <a:off x="1187208" y="801596"/>
            <a:ext cx="140381" cy="154419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+mn-e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84EE9F9-DFBE-4792-AAEE-3A8EB4E348C2}"/>
              </a:ext>
            </a:extLst>
          </p:cNvPr>
          <p:cNvSpPr txBox="1"/>
          <p:nvPr/>
        </p:nvSpPr>
        <p:spPr>
          <a:xfrm>
            <a:off x="1459720" y="692696"/>
            <a:ext cx="42644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+mn-ea"/>
              </a:rPr>
              <a:t>가상 데이터를 이용한 수행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7D50FBD-BA2F-4AAF-98A1-2DB6883ADEC3}"/>
              </a:ext>
            </a:extLst>
          </p:cNvPr>
          <p:cNvSpPr/>
          <p:nvPr/>
        </p:nvSpPr>
        <p:spPr>
          <a:xfrm>
            <a:off x="-13630" y="1808682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25" name="직각 삼각형 24">
            <a:extLst>
              <a:ext uri="{FF2B5EF4-FFF2-40B4-BE49-F238E27FC236}">
                <a16:creationId xmlns:a16="http://schemas.microsoft.com/office/drawing/2014/main" id="{19F0C37A-E34D-40C7-80C2-5FACBCB8C3DF}"/>
              </a:ext>
            </a:extLst>
          </p:cNvPr>
          <p:cNvSpPr/>
          <p:nvPr/>
        </p:nvSpPr>
        <p:spPr>
          <a:xfrm rot="5400000">
            <a:off x="698408" y="2138756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5C2BD4B-76B1-47DC-88FD-04E79CD0ED1D}"/>
              </a:ext>
            </a:extLst>
          </p:cNvPr>
          <p:cNvSpPr txBox="1"/>
          <p:nvPr/>
        </p:nvSpPr>
        <p:spPr>
          <a:xfrm>
            <a:off x="107504" y="13407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02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DC63966-4133-47BA-B4BF-F200FC2A6B7B}"/>
              </a:ext>
            </a:extLst>
          </p:cNvPr>
          <p:cNvSpPr txBox="1"/>
          <p:nvPr/>
        </p:nvSpPr>
        <p:spPr>
          <a:xfrm>
            <a:off x="107504" y="181956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03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F00C57C-3B47-4207-A61E-6B93CF6655FF}"/>
              </a:ext>
            </a:extLst>
          </p:cNvPr>
          <p:cNvSpPr txBox="1"/>
          <p:nvPr/>
        </p:nvSpPr>
        <p:spPr>
          <a:xfrm>
            <a:off x="107504" y="229835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04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F68BD2D-4DBE-4026-BE8C-2A71945A554C}"/>
              </a:ext>
            </a:extLst>
          </p:cNvPr>
          <p:cNvSpPr txBox="1"/>
          <p:nvPr/>
        </p:nvSpPr>
        <p:spPr>
          <a:xfrm>
            <a:off x="122139" y="861722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108016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08977F2E-C1BC-4D86-9CD8-F23E27B9DF93}"/>
              </a:ext>
            </a:extLst>
          </p:cNvPr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68521500-CDCB-4CE2-BA9F-4B6AB9B3FB4B}"/>
              </a:ext>
            </a:extLst>
          </p:cNvPr>
          <p:cNvSpPr txBox="1"/>
          <p:nvPr/>
        </p:nvSpPr>
        <p:spPr>
          <a:xfrm>
            <a:off x="675063" y="130809"/>
            <a:ext cx="22407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통합 프로그램 설명</a:t>
            </a: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j-ea"/>
              <a:ea typeface="+mj-ea"/>
            </a:endParaRPr>
          </a:p>
        </p:txBody>
      </p:sp>
      <p:sp>
        <p:nvSpPr>
          <p:cNvPr id="27" name="갈매기형 수장 14">
            <a:extLst>
              <a:ext uri="{FF2B5EF4-FFF2-40B4-BE49-F238E27FC236}">
                <a16:creationId xmlns:a16="http://schemas.microsoft.com/office/drawing/2014/main" id="{AEED02AF-BF7A-4298-AACA-A675542CC0DB}"/>
              </a:ext>
            </a:extLst>
          </p:cNvPr>
          <p:cNvSpPr/>
          <p:nvPr/>
        </p:nvSpPr>
        <p:spPr>
          <a:xfrm>
            <a:off x="1334859" y="1018781"/>
            <a:ext cx="140381" cy="154419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28" name="갈매기형 수장 15">
            <a:extLst>
              <a:ext uri="{FF2B5EF4-FFF2-40B4-BE49-F238E27FC236}">
                <a16:creationId xmlns:a16="http://schemas.microsoft.com/office/drawing/2014/main" id="{149299E0-286E-4DBF-9D49-5DA27F7C9B69}"/>
              </a:ext>
            </a:extLst>
          </p:cNvPr>
          <p:cNvSpPr/>
          <p:nvPr/>
        </p:nvSpPr>
        <p:spPr>
          <a:xfrm>
            <a:off x="1187208" y="1018781"/>
            <a:ext cx="140381" cy="154419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083DC07-5DBD-45E7-9C75-305DE47E7180}"/>
              </a:ext>
            </a:extLst>
          </p:cNvPr>
          <p:cNvSpPr txBox="1"/>
          <p:nvPr/>
        </p:nvSpPr>
        <p:spPr>
          <a:xfrm>
            <a:off x="1475656" y="909881"/>
            <a:ext cx="340030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인지기능별 콘텐츠 분류</a:t>
            </a:r>
            <a:endParaRPr lang="en-US" altLang="ko-KR" sz="22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j-ea"/>
              <a:ea typeface="+mj-ea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1E633F8F-2BAD-47F1-AB34-EE8CB025DA4A}"/>
              </a:ext>
            </a:extLst>
          </p:cNvPr>
          <p:cNvSpPr/>
          <p:nvPr/>
        </p:nvSpPr>
        <p:spPr>
          <a:xfrm>
            <a:off x="1383374" y="3110259"/>
            <a:ext cx="7488832" cy="12852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3776" indent="-263776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+mj-ea"/>
                <a:ea typeface="+mj-ea"/>
              </a:rPr>
              <a:t>각 인지기능 별 콘텐츠를 분리하여 배치</a:t>
            </a:r>
            <a:endParaRPr lang="en-US" altLang="ko-KR" dirty="0">
              <a:latin typeface="+mj-ea"/>
              <a:ea typeface="+mj-ea"/>
            </a:endParaRPr>
          </a:p>
          <a:p>
            <a:pPr marL="263776" indent="-263776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+mj-ea"/>
                <a:ea typeface="+mj-ea"/>
              </a:rPr>
              <a:t>콘텐츠 실행 화면으로 전환하는  버튼과 콘텐츠 실행 사진으로 구성 </a:t>
            </a:r>
            <a:endParaRPr lang="en-US" altLang="ko-KR" dirty="0">
              <a:latin typeface="+mj-ea"/>
              <a:ea typeface="+mj-ea"/>
            </a:endParaRPr>
          </a:p>
          <a:p>
            <a:pPr marL="263776" indent="-263776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+mj-ea"/>
                <a:ea typeface="+mj-ea"/>
              </a:rPr>
              <a:t>우측 빈 공간에는 인지기능 설명을 추가할  계획</a:t>
            </a:r>
            <a:endParaRPr lang="en-US" altLang="ko-KR" dirty="0">
              <a:latin typeface="+mj-ea"/>
              <a:ea typeface="+mj-ea"/>
            </a:endParaRPr>
          </a:p>
        </p:txBody>
      </p:sp>
      <p:sp>
        <p:nvSpPr>
          <p:cNvPr id="34" name="슬라이드 번호 개체 틀 6">
            <a:extLst>
              <a:ext uri="{FF2B5EF4-FFF2-40B4-BE49-F238E27FC236}">
                <a16:creationId xmlns:a16="http://schemas.microsoft.com/office/drawing/2014/main" id="{02B5DC6F-595D-416F-8AF5-B3E467DA69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72CEB9E3-907B-4C9E-8669-48B8CFAF986F}" type="slidenum">
              <a:rPr lang="ko-KR" altLang="en-US" smtClean="0">
                <a:latin typeface="+mj-ea"/>
                <a:ea typeface="+mj-ea"/>
              </a:rPr>
              <a:t>29</a:t>
            </a:fld>
            <a:endParaRPr lang="ko-KR" altLang="en-US">
              <a:latin typeface="+mj-ea"/>
              <a:ea typeface="+mj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F07255D-BFE5-4708-B816-918123D2CD88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3929" y="1556792"/>
            <a:ext cx="2217501" cy="1188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FA1D915-9221-489E-A268-719E42C891D9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3184" y="1556792"/>
            <a:ext cx="2221368" cy="1188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3DF0652-5478-43F7-B933-B05D712B5047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8301" y="5121320"/>
            <a:ext cx="2228801" cy="118800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511B9F41-3CAE-481B-B3EA-75E6278E9CCF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3374" y="1556792"/>
            <a:ext cx="2228801" cy="11880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D44F9319-5162-4E3E-82B8-B2F24E3E6DD5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53184" y="5119095"/>
            <a:ext cx="2226203" cy="1188000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5A75F929-B69F-4DA4-B2ED-223833109593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23929" y="5119095"/>
            <a:ext cx="2226015" cy="1188000"/>
          </a:xfrm>
          <a:prstGeom prst="rect">
            <a:avLst/>
          </a:prstGeom>
        </p:spPr>
      </p:pic>
      <p:sp>
        <p:nvSpPr>
          <p:cNvPr id="36" name="직사각형 35">
            <a:extLst>
              <a:ext uri="{FF2B5EF4-FFF2-40B4-BE49-F238E27FC236}">
                <a16:creationId xmlns:a16="http://schemas.microsoft.com/office/drawing/2014/main" id="{C7E8B872-61AC-48BA-AC94-585C9E5D0133}"/>
              </a:ext>
            </a:extLst>
          </p:cNvPr>
          <p:cNvSpPr/>
          <p:nvPr/>
        </p:nvSpPr>
        <p:spPr>
          <a:xfrm>
            <a:off x="0" y="2300683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37" name="직각 삼각형 36">
            <a:extLst>
              <a:ext uri="{FF2B5EF4-FFF2-40B4-BE49-F238E27FC236}">
                <a16:creationId xmlns:a16="http://schemas.microsoft.com/office/drawing/2014/main" id="{3F3EEA10-5914-4C54-A413-55823A1188BE}"/>
              </a:ext>
            </a:extLst>
          </p:cNvPr>
          <p:cNvSpPr/>
          <p:nvPr/>
        </p:nvSpPr>
        <p:spPr>
          <a:xfrm rot="5400000">
            <a:off x="712038" y="2630757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1C6052C-4E65-478D-8DD6-DB7F568E4258}"/>
              </a:ext>
            </a:extLst>
          </p:cNvPr>
          <p:cNvSpPr txBox="1"/>
          <p:nvPr/>
        </p:nvSpPr>
        <p:spPr>
          <a:xfrm>
            <a:off x="107504" y="13407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02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1F7B2A8-41A1-43DE-AF37-ECF85F089AAD}"/>
              </a:ext>
            </a:extLst>
          </p:cNvPr>
          <p:cNvSpPr txBox="1"/>
          <p:nvPr/>
        </p:nvSpPr>
        <p:spPr>
          <a:xfrm>
            <a:off x="107504" y="181956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03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A63D2B4-0032-4160-A9DA-3D5710820C77}"/>
              </a:ext>
            </a:extLst>
          </p:cNvPr>
          <p:cNvSpPr txBox="1"/>
          <p:nvPr/>
        </p:nvSpPr>
        <p:spPr>
          <a:xfrm>
            <a:off x="107504" y="229835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04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EC58CC4-5BA5-459F-B401-BD4BF299539D}"/>
              </a:ext>
            </a:extLst>
          </p:cNvPr>
          <p:cNvSpPr txBox="1"/>
          <p:nvPr/>
        </p:nvSpPr>
        <p:spPr>
          <a:xfrm>
            <a:off x="122139" y="861722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01</a:t>
            </a: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19DCE980-1D14-4655-B63F-D62BB0F40F53}"/>
              </a:ext>
            </a:extLst>
          </p:cNvPr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7398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1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716816" y="3005599"/>
            <a:ext cx="1710368" cy="846802"/>
            <a:chOff x="3720990" y="3152001"/>
            <a:chExt cx="1710368" cy="846802"/>
          </a:xfrm>
        </p:grpSpPr>
        <p:sp>
          <p:nvSpPr>
            <p:cNvPr id="4" name="TextBox 3"/>
            <p:cNvSpPr txBox="1"/>
            <p:nvPr/>
          </p:nvSpPr>
          <p:spPr>
            <a:xfrm>
              <a:off x="3720990" y="3152001"/>
              <a:ext cx="171036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3000" b="1" i="0" u="none" strike="noStrike" kern="1200" cap="none" spc="0" normalizeH="0" baseline="0" noProof="0" dirty="0">
                  <a:ln>
                    <a:solidFill>
                      <a:prstClr val="white">
                        <a:lumMod val="85000"/>
                        <a:alpha val="30000"/>
                      </a:prstClr>
                    </a:solidFill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지적사항</a:t>
              </a:r>
              <a:endParaRPr kumimoji="0" lang="en-US" altLang="ko-KR" sz="3000" b="1" i="0" u="none" strike="noStrike" kern="1200" cap="none" spc="0" normalizeH="0" baseline="0" noProof="0" dirty="0">
                <a:ln>
                  <a:solidFill>
                    <a:prstClr val="white">
                      <a:lumMod val="85000"/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720990" y="3629471"/>
              <a:ext cx="17103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1" i="0" u="none" strike="noStrike" kern="1200" cap="none" spc="0" normalizeH="0" baseline="0" noProof="0" dirty="0">
                  <a:ln>
                    <a:solidFill>
                      <a:prstClr val="white">
                        <a:lumMod val="85000"/>
                        <a:alpha val="30000"/>
                      </a:prstClr>
                    </a:solidFill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00</a:t>
              </a:r>
            </a:p>
          </p:txBody>
        </p:sp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1B2D8E3-7FD0-42C3-8E42-2FC2E479B4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CEB9E3-907B-4C9E-8669-48B8CFAF986F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183738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03D31A5-EC52-41BD-8150-CEFDC9D7362D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3929" y="5119095"/>
            <a:ext cx="2234394" cy="1188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F5F6B0F-1D9D-4834-9F96-B3866B2A02D3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1221" y="1553638"/>
            <a:ext cx="2234571" cy="1188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6451123-4104-4473-B376-7B647C969557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7589" y="5118166"/>
            <a:ext cx="2228801" cy="1188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B25E448-1244-4BE3-95B4-8D58FE5CF501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4932" y="5122768"/>
            <a:ext cx="2235885" cy="11880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A13CC07-4B99-4A9B-BC54-AE662B2D1B99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65432" y="1539668"/>
            <a:ext cx="2240186" cy="11880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DB8383D-881B-46FA-A17C-B889561EBBFC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13241" y="1556792"/>
            <a:ext cx="2224530" cy="1188000"/>
          </a:xfrm>
          <a:prstGeom prst="rect">
            <a:avLst/>
          </a:prstGeom>
        </p:spPr>
      </p:pic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08977F2E-C1BC-4D86-9CD8-F23E27B9DF93}"/>
              </a:ext>
            </a:extLst>
          </p:cNvPr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68521500-CDCB-4CE2-BA9F-4B6AB9B3FB4B}"/>
              </a:ext>
            </a:extLst>
          </p:cNvPr>
          <p:cNvSpPr txBox="1"/>
          <p:nvPr/>
        </p:nvSpPr>
        <p:spPr>
          <a:xfrm>
            <a:off x="675063" y="130809"/>
            <a:ext cx="22407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통합 프로그램 설명</a:t>
            </a: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j-ea"/>
              <a:ea typeface="+mj-ea"/>
            </a:endParaRPr>
          </a:p>
        </p:txBody>
      </p:sp>
      <p:sp>
        <p:nvSpPr>
          <p:cNvPr id="27" name="갈매기형 수장 14">
            <a:extLst>
              <a:ext uri="{FF2B5EF4-FFF2-40B4-BE49-F238E27FC236}">
                <a16:creationId xmlns:a16="http://schemas.microsoft.com/office/drawing/2014/main" id="{AEED02AF-BF7A-4298-AACA-A675542CC0DB}"/>
              </a:ext>
            </a:extLst>
          </p:cNvPr>
          <p:cNvSpPr/>
          <p:nvPr/>
        </p:nvSpPr>
        <p:spPr>
          <a:xfrm>
            <a:off x="1334859" y="1018781"/>
            <a:ext cx="140381" cy="154419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28" name="갈매기형 수장 15">
            <a:extLst>
              <a:ext uri="{FF2B5EF4-FFF2-40B4-BE49-F238E27FC236}">
                <a16:creationId xmlns:a16="http://schemas.microsoft.com/office/drawing/2014/main" id="{149299E0-286E-4DBF-9D49-5DA27F7C9B69}"/>
              </a:ext>
            </a:extLst>
          </p:cNvPr>
          <p:cNvSpPr/>
          <p:nvPr/>
        </p:nvSpPr>
        <p:spPr>
          <a:xfrm>
            <a:off x="1187208" y="1018781"/>
            <a:ext cx="140381" cy="154419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083DC07-5DBD-45E7-9C75-305DE47E7180}"/>
              </a:ext>
            </a:extLst>
          </p:cNvPr>
          <p:cNvSpPr txBox="1"/>
          <p:nvPr/>
        </p:nvSpPr>
        <p:spPr>
          <a:xfrm>
            <a:off x="1475656" y="909881"/>
            <a:ext cx="432048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인지기능별 콘텐츠 실행 전 화면</a:t>
            </a:r>
            <a:endParaRPr lang="en-US" altLang="ko-KR" sz="22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j-ea"/>
              <a:ea typeface="+mj-ea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1E633F8F-2BAD-47F1-AB34-EE8CB025DA4A}"/>
              </a:ext>
            </a:extLst>
          </p:cNvPr>
          <p:cNvSpPr/>
          <p:nvPr/>
        </p:nvSpPr>
        <p:spPr>
          <a:xfrm>
            <a:off x="1383374" y="3110259"/>
            <a:ext cx="7488832" cy="12852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3776" indent="-263776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+mj-ea"/>
                <a:ea typeface="+mj-ea"/>
              </a:rPr>
              <a:t>콘텐츠 실행 전 </a:t>
            </a:r>
            <a:r>
              <a:rPr lang="en-US" altLang="ko-KR" dirty="0" err="1">
                <a:latin typeface="+mj-ea"/>
                <a:ea typeface="+mj-ea"/>
              </a:rPr>
              <a:t>Preveiw</a:t>
            </a:r>
            <a:r>
              <a:rPr lang="en-US" altLang="ko-KR" dirty="0">
                <a:latin typeface="+mj-ea"/>
                <a:ea typeface="+mj-ea"/>
              </a:rPr>
              <a:t> </a:t>
            </a:r>
            <a:r>
              <a:rPr lang="ko-KR" altLang="en-US" dirty="0">
                <a:latin typeface="+mj-ea"/>
                <a:ea typeface="+mj-ea"/>
              </a:rPr>
              <a:t>화면</a:t>
            </a:r>
            <a:endParaRPr lang="en-US" altLang="ko-KR" dirty="0">
              <a:latin typeface="+mj-ea"/>
              <a:ea typeface="+mj-ea"/>
            </a:endParaRPr>
          </a:p>
          <a:p>
            <a:pPr marL="263776" indent="-263776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+mj-ea"/>
                <a:ea typeface="+mj-ea"/>
              </a:rPr>
              <a:t>콘텐츠 실행 버튼과 콘텐츠 실행 사진으로 구성 </a:t>
            </a:r>
            <a:endParaRPr lang="en-US" altLang="ko-KR" dirty="0">
              <a:latin typeface="+mj-ea"/>
              <a:ea typeface="+mj-ea"/>
            </a:endParaRPr>
          </a:p>
          <a:p>
            <a:pPr marL="263776" indent="-263776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+mj-ea"/>
                <a:ea typeface="+mj-ea"/>
              </a:rPr>
              <a:t>우측 빈 공간에는 콘텐츠가 주는 이점</a:t>
            </a:r>
            <a:r>
              <a:rPr lang="en-US" altLang="ko-KR" dirty="0">
                <a:latin typeface="+mj-ea"/>
                <a:ea typeface="+mj-ea"/>
              </a:rPr>
              <a:t>, </a:t>
            </a:r>
            <a:r>
              <a:rPr lang="ko-KR" altLang="en-US" dirty="0">
                <a:latin typeface="+mj-ea"/>
                <a:ea typeface="+mj-ea"/>
              </a:rPr>
              <a:t>게임 설명을 추가할 계획</a:t>
            </a:r>
            <a:endParaRPr lang="en-US" altLang="ko-KR" dirty="0">
              <a:latin typeface="+mj-ea"/>
              <a:ea typeface="+mj-ea"/>
            </a:endParaRPr>
          </a:p>
        </p:txBody>
      </p:sp>
      <p:sp>
        <p:nvSpPr>
          <p:cNvPr id="34" name="슬라이드 번호 개체 틀 6">
            <a:extLst>
              <a:ext uri="{FF2B5EF4-FFF2-40B4-BE49-F238E27FC236}">
                <a16:creationId xmlns:a16="http://schemas.microsoft.com/office/drawing/2014/main" id="{02B5DC6F-595D-416F-8AF5-B3E467DA69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72CEB9E3-907B-4C9E-8669-48B8CFAF986F}" type="slidenum">
              <a:rPr lang="ko-KR" altLang="en-US" smtClean="0">
                <a:latin typeface="+mj-ea"/>
                <a:ea typeface="+mj-ea"/>
              </a:rPr>
              <a:t>30</a:t>
            </a:fld>
            <a:endParaRPr lang="ko-KR" altLang="en-US">
              <a:latin typeface="+mj-ea"/>
              <a:ea typeface="+mj-ea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BC987831-062D-43FA-BE36-73FCB4D94750}"/>
              </a:ext>
            </a:extLst>
          </p:cNvPr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B82C647-3F7F-46C6-8BEB-C17CF8F7CDA4}"/>
              </a:ext>
            </a:extLst>
          </p:cNvPr>
          <p:cNvSpPr/>
          <p:nvPr/>
        </p:nvSpPr>
        <p:spPr>
          <a:xfrm>
            <a:off x="0" y="2300683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39" name="직각 삼각형 38">
            <a:extLst>
              <a:ext uri="{FF2B5EF4-FFF2-40B4-BE49-F238E27FC236}">
                <a16:creationId xmlns:a16="http://schemas.microsoft.com/office/drawing/2014/main" id="{8203A999-6955-4D58-BC66-9BABC8241A45}"/>
              </a:ext>
            </a:extLst>
          </p:cNvPr>
          <p:cNvSpPr/>
          <p:nvPr/>
        </p:nvSpPr>
        <p:spPr>
          <a:xfrm rot="5400000">
            <a:off x="712038" y="2630757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8D971E2-26BD-4C9E-B4EA-F57B017B3C1B}"/>
              </a:ext>
            </a:extLst>
          </p:cNvPr>
          <p:cNvSpPr txBox="1"/>
          <p:nvPr/>
        </p:nvSpPr>
        <p:spPr>
          <a:xfrm>
            <a:off x="107504" y="13407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02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F412A83-0E6D-4613-8D9B-ABCB5F04528F}"/>
              </a:ext>
            </a:extLst>
          </p:cNvPr>
          <p:cNvSpPr txBox="1"/>
          <p:nvPr/>
        </p:nvSpPr>
        <p:spPr>
          <a:xfrm>
            <a:off x="107504" y="181956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03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662A687-FFC7-4F57-A253-5FFB7002EC99}"/>
              </a:ext>
            </a:extLst>
          </p:cNvPr>
          <p:cNvSpPr txBox="1"/>
          <p:nvPr/>
        </p:nvSpPr>
        <p:spPr>
          <a:xfrm>
            <a:off x="107504" y="229835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04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86A8386-6F49-4C3E-B418-6A850493DF3E}"/>
              </a:ext>
            </a:extLst>
          </p:cNvPr>
          <p:cNvSpPr txBox="1"/>
          <p:nvPr/>
        </p:nvSpPr>
        <p:spPr>
          <a:xfrm>
            <a:off x="122139" y="861722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3574277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08977F2E-C1BC-4D86-9CD8-F23E27B9DF93}"/>
              </a:ext>
            </a:extLst>
          </p:cNvPr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68521500-CDCB-4CE2-BA9F-4B6AB9B3FB4B}"/>
              </a:ext>
            </a:extLst>
          </p:cNvPr>
          <p:cNvSpPr txBox="1"/>
          <p:nvPr/>
        </p:nvSpPr>
        <p:spPr>
          <a:xfrm>
            <a:off x="675063" y="130809"/>
            <a:ext cx="22407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통합 프로그램 설명</a:t>
            </a: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j-ea"/>
              <a:ea typeface="+mj-ea"/>
            </a:endParaRPr>
          </a:p>
        </p:txBody>
      </p:sp>
      <p:sp>
        <p:nvSpPr>
          <p:cNvPr id="27" name="갈매기형 수장 14">
            <a:extLst>
              <a:ext uri="{FF2B5EF4-FFF2-40B4-BE49-F238E27FC236}">
                <a16:creationId xmlns:a16="http://schemas.microsoft.com/office/drawing/2014/main" id="{AEED02AF-BF7A-4298-AACA-A675542CC0DB}"/>
              </a:ext>
            </a:extLst>
          </p:cNvPr>
          <p:cNvSpPr/>
          <p:nvPr/>
        </p:nvSpPr>
        <p:spPr>
          <a:xfrm>
            <a:off x="1334859" y="1018781"/>
            <a:ext cx="140381" cy="154419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28" name="갈매기형 수장 15">
            <a:extLst>
              <a:ext uri="{FF2B5EF4-FFF2-40B4-BE49-F238E27FC236}">
                <a16:creationId xmlns:a16="http://schemas.microsoft.com/office/drawing/2014/main" id="{149299E0-286E-4DBF-9D49-5DA27F7C9B69}"/>
              </a:ext>
            </a:extLst>
          </p:cNvPr>
          <p:cNvSpPr/>
          <p:nvPr/>
        </p:nvSpPr>
        <p:spPr>
          <a:xfrm>
            <a:off x="1187208" y="1018781"/>
            <a:ext cx="140381" cy="154419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083DC07-5DBD-45E7-9C75-305DE47E7180}"/>
              </a:ext>
            </a:extLst>
          </p:cNvPr>
          <p:cNvSpPr txBox="1"/>
          <p:nvPr/>
        </p:nvSpPr>
        <p:spPr>
          <a:xfrm>
            <a:off x="1475656" y="909881"/>
            <a:ext cx="525658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빅데이터를 활용한 추천 콘텐츠 시스템</a:t>
            </a:r>
            <a:endParaRPr lang="en-US" altLang="ko-KR" sz="22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j-ea"/>
              <a:ea typeface="+mj-ea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1E633F8F-2BAD-47F1-AB34-EE8CB025DA4A}"/>
              </a:ext>
            </a:extLst>
          </p:cNvPr>
          <p:cNvSpPr/>
          <p:nvPr/>
        </p:nvSpPr>
        <p:spPr>
          <a:xfrm>
            <a:off x="1405048" y="4663992"/>
            <a:ext cx="6911367" cy="12852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3776" indent="-263776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+mj-ea"/>
                <a:ea typeface="+mj-ea"/>
              </a:rPr>
              <a:t>환자의 데이터를 기반으로 한 추천 콘텐츠 시스템 화면</a:t>
            </a:r>
            <a:endParaRPr lang="en-US" altLang="ko-KR" dirty="0">
              <a:latin typeface="+mj-ea"/>
              <a:ea typeface="+mj-ea"/>
            </a:endParaRPr>
          </a:p>
          <a:p>
            <a:pPr marL="263776" indent="-263776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+mj-ea"/>
                <a:ea typeface="+mj-ea"/>
              </a:rPr>
              <a:t>각 인지기능별 환자맞춤 콘텐츠를 추천</a:t>
            </a:r>
            <a:endParaRPr lang="en-US" altLang="ko-KR" dirty="0">
              <a:latin typeface="+mj-ea"/>
              <a:ea typeface="+mj-ea"/>
            </a:endParaRPr>
          </a:p>
          <a:p>
            <a:pPr marL="263776" indent="-263776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+mj-ea"/>
                <a:ea typeface="+mj-ea"/>
              </a:rPr>
              <a:t>임의의 데이터로 추천을 구현한 상태</a:t>
            </a:r>
            <a:r>
              <a:rPr lang="en-US" altLang="ko-KR" dirty="0">
                <a:latin typeface="+mj-ea"/>
                <a:ea typeface="+mj-ea"/>
              </a:rPr>
              <a:t>, </a:t>
            </a:r>
            <a:r>
              <a:rPr lang="ko-KR" altLang="en-US" dirty="0">
                <a:latin typeface="+mj-ea"/>
                <a:ea typeface="+mj-ea"/>
              </a:rPr>
              <a:t>빅데이터와 연동할 계획</a:t>
            </a:r>
          </a:p>
        </p:txBody>
      </p:sp>
      <p:sp>
        <p:nvSpPr>
          <p:cNvPr id="34" name="슬라이드 번호 개체 틀 6">
            <a:extLst>
              <a:ext uri="{FF2B5EF4-FFF2-40B4-BE49-F238E27FC236}">
                <a16:creationId xmlns:a16="http://schemas.microsoft.com/office/drawing/2014/main" id="{02B5DC6F-595D-416F-8AF5-B3E467DA69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72CEB9E3-907B-4C9E-8669-48B8CFAF986F}" type="slidenum">
              <a:rPr lang="ko-KR" altLang="en-US" smtClean="0">
                <a:latin typeface="+mj-ea"/>
                <a:ea typeface="+mj-ea"/>
              </a:rPr>
              <a:t>31</a:t>
            </a:fld>
            <a:endParaRPr lang="ko-KR" altLang="en-US">
              <a:latin typeface="+mj-ea"/>
              <a:ea typeface="+mj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FC8A981-EB2A-41DA-BDE5-F1BD6ABD8C6F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5776" y="1783937"/>
            <a:ext cx="4721850" cy="2520000"/>
          </a:xfrm>
          <a:prstGeom prst="rect">
            <a:avLst/>
          </a:prstGeom>
        </p:spPr>
      </p:pic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96930DB4-7B9C-4D1B-BB09-53E562E1ADB9}"/>
              </a:ext>
            </a:extLst>
          </p:cNvPr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98F1808-D56A-45D8-8F0D-0E7DDE42C967}"/>
              </a:ext>
            </a:extLst>
          </p:cNvPr>
          <p:cNvSpPr/>
          <p:nvPr/>
        </p:nvSpPr>
        <p:spPr>
          <a:xfrm>
            <a:off x="0" y="2300683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21" name="직각 삼각형 20">
            <a:extLst>
              <a:ext uri="{FF2B5EF4-FFF2-40B4-BE49-F238E27FC236}">
                <a16:creationId xmlns:a16="http://schemas.microsoft.com/office/drawing/2014/main" id="{A63D5550-3B05-4811-B1B9-453B9511416E}"/>
              </a:ext>
            </a:extLst>
          </p:cNvPr>
          <p:cNvSpPr/>
          <p:nvPr/>
        </p:nvSpPr>
        <p:spPr>
          <a:xfrm rot="5400000">
            <a:off x="712038" y="2630757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CD5C7A1-31F2-49D7-84E7-953CAA4AB0A7}"/>
              </a:ext>
            </a:extLst>
          </p:cNvPr>
          <p:cNvSpPr txBox="1"/>
          <p:nvPr/>
        </p:nvSpPr>
        <p:spPr>
          <a:xfrm>
            <a:off x="107504" y="13407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02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EEAFF13-1C11-43AA-8DC4-663D6CD108F9}"/>
              </a:ext>
            </a:extLst>
          </p:cNvPr>
          <p:cNvSpPr txBox="1"/>
          <p:nvPr/>
        </p:nvSpPr>
        <p:spPr>
          <a:xfrm>
            <a:off x="107504" y="181956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03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B9C1A4-DBCE-423F-9A44-F3FE2054609A}"/>
              </a:ext>
            </a:extLst>
          </p:cNvPr>
          <p:cNvSpPr txBox="1"/>
          <p:nvPr/>
        </p:nvSpPr>
        <p:spPr>
          <a:xfrm>
            <a:off x="107504" y="229835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04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4354FEC-CA84-4966-BAA6-9C920B692672}"/>
              </a:ext>
            </a:extLst>
          </p:cNvPr>
          <p:cNvSpPr txBox="1"/>
          <p:nvPr/>
        </p:nvSpPr>
        <p:spPr>
          <a:xfrm>
            <a:off x="122139" y="861722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2539519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DC9B092-F948-4441-916F-DD5ACA9B2612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1772816"/>
            <a:ext cx="3705393" cy="1980000"/>
          </a:xfrm>
          <a:prstGeom prst="rect">
            <a:avLst/>
          </a:prstGeom>
        </p:spPr>
      </p:pic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08977F2E-C1BC-4D86-9CD8-F23E27B9DF93}"/>
              </a:ext>
            </a:extLst>
          </p:cNvPr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68521500-CDCB-4CE2-BA9F-4B6AB9B3FB4B}"/>
              </a:ext>
            </a:extLst>
          </p:cNvPr>
          <p:cNvSpPr txBox="1"/>
          <p:nvPr/>
        </p:nvSpPr>
        <p:spPr>
          <a:xfrm>
            <a:off x="675063" y="130809"/>
            <a:ext cx="22407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통합 프로그램 설명</a:t>
            </a: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j-ea"/>
              <a:ea typeface="+mj-ea"/>
            </a:endParaRPr>
          </a:p>
        </p:txBody>
      </p:sp>
      <p:sp>
        <p:nvSpPr>
          <p:cNvPr id="27" name="갈매기형 수장 14">
            <a:extLst>
              <a:ext uri="{FF2B5EF4-FFF2-40B4-BE49-F238E27FC236}">
                <a16:creationId xmlns:a16="http://schemas.microsoft.com/office/drawing/2014/main" id="{AEED02AF-BF7A-4298-AACA-A675542CC0DB}"/>
              </a:ext>
            </a:extLst>
          </p:cNvPr>
          <p:cNvSpPr/>
          <p:nvPr/>
        </p:nvSpPr>
        <p:spPr>
          <a:xfrm>
            <a:off x="1334859" y="1018781"/>
            <a:ext cx="140381" cy="154419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28" name="갈매기형 수장 15">
            <a:extLst>
              <a:ext uri="{FF2B5EF4-FFF2-40B4-BE49-F238E27FC236}">
                <a16:creationId xmlns:a16="http://schemas.microsoft.com/office/drawing/2014/main" id="{149299E0-286E-4DBF-9D49-5DA27F7C9B69}"/>
              </a:ext>
            </a:extLst>
          </p:cNvPr>
          <p:cNvSpPr/>
          <p:nvPr/>
        </p:nvSpPr>
        <p:spPr>
          <a:xfrm>
            <a:off x="1187208" y="1018781"/>
            <a:ext cx="140381" cy="154419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083DC07-5DBD-45E7-9C75-305DE47E7180}"/>
              </a:ext>
            </a:extLst>
          </p:cNvPr>
          <p:cNvSpPr txBox="1"/>
          <p:nvPr/>
        </p:nvSpPr>
        <p:spPr>
          <a:xfrm>
            <a:off x="1475656" y="909881"/>
            <a:ext cx="525658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빅데이터를 활용한 추천 콘텐츠 시스템</a:t>
            </a:r>
            <a:endParaRPr lang="en-US" altLang="ko-KR" sz="22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j-ea"/>
              <a:ea typeface="+mj-ea"/>
            </a:endParaRPr>
          </a:p>
        </p:txBody>
      </p:sp>
      <p:sp>
        <p:nvSpPr>
          <p:cNvPr id="34" name="슬라이드 번호 개체 틀 6">
            <a:extLst>
              <a:ext uri="{FF2B5EF4-FFF2-40B4-BE49-F238E27FC236}">
                <a16:creationId xmlns:a16="http://schemas.microsoft.com/office/drawing/2014/main" id="{02B5DC6F-595D-416F-8AF5-B3E467DA69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72CEB9E3-907B-4C9E-8669-48B8CFAF986F}" type="slidenum">
              <a:rPr lang="ko-KR" altLang="en-US" smtClean="0">
                <a:latin typeface="+mj-ea"/>
                <a:ea typeface="+mj-ea"/>
              </a:rPr>
              <a:t>32</a:t>
            </a:fld>
            <a:endParaRPr lang="ko-KR" altLang="en-US">
              <a:latin typeface="+mj-ea"/>
              <a:ea typeface="+mj-ea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E31F79A-DA90-4F4E-A06F-13F7C5BEDCBD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3979" y="1772816"/>
            <a:ext cx="3696493" cy="19800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3A514F29-AD72-4959-A969-C707739F2EE0}"/>
              </a:ext>
            </a:extLst>
          </p:cNvPr>
          <p:cNvSpPr/>
          <p:nvPr/>
        </p:nvSpPr>
        <p:spPr>
          <a:xfrm>
            <a:off x="1405048" y="4005064"/>
            <a:ext cx="6911367" cy="25317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3776" indent="-263776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+mj-ea"/>
                <a:ea typeface="+mj-ea"/>
              </a:rPr>
              <a:t>환자의 데이터베이스와 연동한 각 콘텐츠 결과 화면</a:t>
            </a:r>
            <a:endParaRPr lang="en-US" altLang="ko-KR" dirty="0">
              <a:latin typeface="+mj-ea"/>
              <a:ea typeface="+mj-ea"/>
            </a:endParaRPr>
          </a:p>
          <a:p>
            <a:pPr marL="263776" indent="-263776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+mj-ea"/>
                <a:ea typeface="+mj-ea"/>
              </a:rPr>
              <a:t>각 인지기능 콘텐츠 결과 변화 추이를 쉽게 확인가능</a:t>
            </a:r>
            <a:endParaRPr lang="en-US" altLang="ko-KR" dirty="0">
              <a:latin typeface="+mj-ea"/>
              <a:ea typeface="+mj-ea"/>
            </a:endParaRPr>
          </a:p>
          <a:p>
            <a:pPr marL="263776" indent="-263776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+mj-ea"/>
                <a:ea typeface="+mj-ea"/>
              </a:rPr>
              <a:t>MetroChart</a:t>
            </a:r>
            <a:r>
              <a:rPr lang="ko-KR" altLang="en-US" dirty="0">
                <a:latin typeface="+mj-ea"/>
                <a:ea typeface="+mj-ea"/>
              </a:rPr>
              <a:t>라이브러리의 문제발견</a:t>
            </a:r>
            <a:r>
              <a:rPr lang="en-US" altLang="ko-KR" dirty="0">
                <a:latin typeface="+mj-ea"/>
                <a:ea typeface="+mj-ea"/>
              </a:rPr>
              <a:t>, </a:t>
            </a:r>
            <a:r>
              <a:rPr lang="ko-KR" altLang="en-US" dirty="0">
                <a:latin typeface="+mj-ea"/>
                <a:ea typeface="+mj-ea"/>
              </a:rPr>
              <a:t>다른 </a:t>
            </a:r>
            <a:r>
              <a:rPr lang="en-US" altLang="ko-KR" dirty="0">
                <a:latin typeface="+mj-ea"/>
                <a:ea typeface="+mj-ea"/>
              </a:rPr>
              <a:t>API </a:t>
            </a:r>
            <a:r>
              <a:rPr lang="ko-KR" altLang="en-US" dirty="0">
                <a:latin typeface="+mj-ea"/>
                <a:ea typeface="+mj-ea"/>
              </a:rPr>
              <a:t>탐색 후 </a:t>
            </a:r>
            <a:endParaRPr lang="en-US" altLang="ko-KR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+mj-ea"/>
                <a:ea typeface="+mj-ea"/>
              </a:rPr>
              <a:t>   </a:t>
            </a:r>
            <a:r>
              <a:rPr lang="ko-KR" altLang="en-US" dirty="0">
                <a:latin typeface="+mj-ea"/>
                <a:ea typeface="+mj-ea"/>
              </a:rPr>
              <a:t>변경할 계획</a:t>
            </a:r>
            <a:endParaRPr lang="en-US" altLang="ko-KR" dirty="0">
              <a:latin typeface="+mj-ea"/>
              <a:ea typeface="+mj-ea"/>
            </a:endParaRPr>
          </a:p>
          <a:p>
            <a:pPr marL="263776" indent="-263776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+mj-ea"/>
                <a:ea typeface="+mj-ea"/>
              </a:rPr>
              <a:t>임의의 데이터로 점수를 구현한 상태</a:t>
            </a:r>
            <a:r>
              <a:rPr lang="en-US" altLang="ko-KR" dirty="0">
                <a:latin typeface="+mj-ea"/>
                <a:ea typeface="+mj-ea"/>
              </a:rPr>
              <a:t>, </a:t>
            </a:r>
            <a:r>
              <a:rPr lang="ko-KR" altLang="en-US" dirty="0">
                <a:latin typeface="+mj-ea"/>
                <a:ea typeface="+mj-ea"/>
              </a:rPr>
              <a:t>데이터베이스와 </a:t>
            </a:r>
            <a:endParaRPr lang="en-US" altLang="ko-KR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+mj-ea"/>
                <a:ea typeface="+mj-ea"/>
              </a:rPr>
              <a:t>   </a:t>
            </a:r>
            <a:r>
              <a:rPr lang="ko-KR" altLang="en-US" dirty="0">
                <a:latin typeface="+mj-ea"/>
                <a:ea typeface="+mj-ea"/>
              </a:rPr>
              <a:t>연동할 계획</a:t>
            </a: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5B623AA3-1045-406A-BC06-FBD42D3D10BA}"/>
              </a:ext>
            </a:extLst>
          </p:cNvPr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2328CF5-7AAB-4F41-80ED-827C170FCC6B}"/>
              </a:ext>
            </a:extLst>
          </p:cNvPr>
          <p:cNvSpPr/>
          <p:nvPr/>
        </p:nvSpPr>
        <p:spPr>
          <a:xfrm>
            <a:off x="0" y="2300683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23" name="직각 삼각형 22">
            <a:extLst>
              <a:ext uri="{FF2B5EF4-FFF2-40B4-BE49-F238E27FC236}">
                <a16:creationId xmlns:a16="http://schemas.microsoft.com/office/drawing/2014/main" id="{DB0CE824-0011-427D-A282-1B5994B87F1A}"/>
              </a:ext>
            </a:extLst>
          </p:cNvPr>
          <p:cNvSpPr/>
          <p:nvPr/>
        </p:nvSpPr>
        <p:spPr>
          <a:xfrm rot="5400000">
            <a:off x="712038" y="2630757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24D0F41-A80C-4959-82C0-051B0E028DAD}"/>
              </a:ext>
            </a:extLst>
          </p:cNvPr>
          <p:cNvSpPr txBox="1"/>
          <p:nvPr/>
        </p:nvSpPr>
        <p:spPr>
          <a:xfrm>
            <a:off x="107504" y="13407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02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3C9E609-CF9A-4E47-AC98-77FEC3C0F7DA}"/>
              </a:ext>
            </a:extLst>
          </p:cNvPr>
          <p:cNvSpPr txBox="1"/>
          <p:nvPr/>
        </p:nvSpPr>
        <p:spPr>
          <a:xfrm>
            <a:off x="107504" y="181956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03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8300647-BDFB-423C-9A6C-D3BE894F7ECC}"/>
              </a:ext>
            </a:extLst>
          </p:cNvPr>
          <p:cNvSpPr txBox="1"/>
          <p:nvPr/>
        </p:nvSpPr>
        <p:spPr>
          <a:xfrm>
            <a:off x="107504" y="229835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04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1AE2AFA-6D3E-47EB-A810-7AA388051611}"/>
              </a:ext>
            </a:extLst>
          </p:cNvPr>
          <p:cNvSpPr txBox="1"/>
          <p:nvPr/>
        </p:nvSpPr>
        <p:spPr>
          <a:xfrm>
            <a:off x="122139" y="861722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2316856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08977F2E-C1BC-4D86-9CD8-F23E27B9DF93}"/>
              </a:ext>
            </a:extLst>
          </p:cNvPr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68521500-CDCB-4CE2-BA9F-4B6AB9B3FB4B}"/>
              </a:ext>
            </a:extLst>
          </p:cNvPr>
          <p:cNvSpPr txBox="1"/>
          <p:nvPr/>
        </p:nvSpPr>
        <p:spPr>
          <a:xfrm>
            <a:off x="675063" y="130809"/>
            <a:ext cx="22407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필요기술 및 참고 문헌</a:t>
            </a: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j-ea"/>
              <a:ea typeface="+mj-ea"/>
            </a:endParaRPr>
          </a:p>
        </p:txBody>
      </p:sp>
      <p:sp>
        <p:nvSpPr>
          <p:cNvPr id="27" name="갈매기형 수장 14">
            <a:extLst>
              <a:ext uri="{FF2B5EF4-FFF2-40B4-BE49-F238E27FC236}">
                <a16:creationId xmlns:a16="http://schemas.microsoft.com/office/drawing/2014/main" id="{AEED02AF-BF7A-4298-AACA-A675542CC0DB}"/>
              </a:ext>
            </a:extLst>
          </p:cNvPr>
          <p:cNvSpPr/>
          <p:nvPr/>
        </p:nvSpPr>
        <p:spPr>
          <a:xfrm>
            <a:off x="1334859" y="1018781"/>
            <a:ext cx="140381" cy="154419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28" name="갈매기형 수장 15">
            <a:extLst>
              <a:ext uri="{FF2B5EF4-FFF2-40B4-BE49-F238E27FC236}">
                <a16:creationId xmlns:a16="http://schemas.microsoft.com/office/drawing/2014/main" id="{149299E0-286E-4DBF-9D49-5DA27F7C9B69}"/>
              </a:ext>
            </a:extLst>
          </p:cNvPr>
          <p:cNvSpPr/>
          <p:nvPr/>
        </p:nvSpPr>
        <p:spPr>
          <a:xfrm>
            <a:off x="1187208" y="1018781"/>
            <a:ext cx="140381" cy="154419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083DC07-5DBD-45E7-9C75-305DE47E7180}"/>
              </a:ext>
            </a:extLst>
          </p:cNvPr>
          <p:cNvSpPr txBox="1"/>
          <p:nvPr/>
        </p:nvSpPr>
        <p:spPr>
          <a:xfrm>
            <a:off x="1475656" y="909881"/>
            <a:ext cx="340030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제안사항</a:t>
            </a:r>
            <a:r>
              <a:rPr lang="en-US" altLang="ko-KR" sz="22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, </a:t>
            </a:r>
            <a:r>
              <a:rPr lang="ko-KR" altLang="en-US" sz="22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변경사항</a:t>
            </a:r>
            <a:endParaRPr lang="en-US" altLang="ko-KR" sz="22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j-ea"/>
              <a:ea typeface="+mj-ea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1E633F8F-2BAD-47F1-AB34-EE8CB025DA4A}"/>
              </a:ext>
            </a:extLst>
          </p:cNvPr>
          <p:cNvSpPr/>
          <p:nvPr/>
        </p:nvSpPr>
        <p:spPr>
          <a:xfrm>
            <a:off x="1376873" y="1556791"/>
            <a:ext cx="7371589" cy="4193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3776" indent="-263776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+mj-ea"/>
                <a:ea typeface="+mj-ea"/>
              </a:rPr>
              <a:t>설명추가</a:t>
            </a:r>
            <a:endParaRPr lang="en-US" altLang="ko-KR" dirty="0">
              <a:latin typeface="+mj-ea"/>
              <a:ea typeface="+mj-ea"/>
            </a:endParaRPr>
          </a:p>
          <a:p>
            <a:pPr lvl="1">
              <a:lnSpc>
                <a:spcPct val="150000"/>
              </a:lnSpc>
            </a:pPr>
            <a:r>
              <a:rPr lang="en-US" altLang="ko-KR" dirty="0">
                <a:latin typeface="+mj-ea"/>
                <a:ea typeface="+mj-ea"/>
              </a:rPr>
              <a:t>-</a:t>
            </a:r>
            <a:r>
              <a:rPr lang="ko-KR" altLang="en-US" dirty="0">
                <a:latin typeface="+mj-ea"/>
                <a:ea typeface="+mj-ea"/>
              </a:rPr>
              <a:t> 인지기능별 콘텐츠 화면에 인지기능 설명을 추가할 계획</a:t>
            </a:r>
            <a:endParaRPr lang="en-US" altLang="ko-KR" dirty="0">
              <a:latin typeface="+mj-ea"/>
              <a:ea typeface="+mj-ea"/>
            </a:endParaRPr>
          </a:p>
          <a:p>
            <a:pPr lvl="1">
              <a:lnSpc>
                <a:spcPct val="150000"/>
              </a:lnSpc>
            </a:pPr>
            <a:r>
              <a:rPr lang="en-US" altLang="ko-KR" dirty="0">
                <a:latin typeface="+mj-ea"/>
                <a:ea typeface="+mj-ea"/>
              </a:rPr>
              <a:t>- </a:t>
            </a:r>
            <a:r>
              <a:rPr lang="ko-KR" altLang="en-US" dirty="0">
                <a:latin typeface="+mj-ea"/>
                <a:ea typeface="+mj-ea"/>
              </a:rPr>
              <a:t>콘텐츠 실행 전 화면에 콘텐츠 설명을 추가할  계획</a:t>
            </a:r>
            <a:endParaRPr lang="en-US" altLang="ko-KR" dirty="0">
              <a:latin typeface="+mj-ea"/>
              <a:ea typeface="+mj-ea"/>
            </a:endParaRPr>
          </a:p>
          <a:p>
            <a:pPr marL="263776" indent="-263776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+mj-ea"/>
                <a:ea typeface="+mj-ea"/>
              </a:rPr>
              <a:t>각 모듈 연동</a:t>
            </a:r>
            <a:endParaRPr lang="en-US" altLang="ko-KR" dirty="0">
              <a:latin typeface="+mj-ea"/>
              <a:ea typeface="+mj-ea"/>
            </a:endParaRPr>
          </a:p>
          <a:p>
            <a:pPr lvl="1">
              <a:lnSpc>
                <a:spcPct val="150000"/>
              </a:lnSpc>
            </a:pPr>
            <a:r>
              <a:rPr lang="en-US" altLang="ko-KR" dirty="0">
                <a:latin typeface="+mj-ea"/>
                <a:ea typeface="+mj-ea"/>
              </a:rPr>
              <a:t>- </a:t>
            </a:r>
            <a:r>
              <a:rPr lang="ko-KR" altLang="en-US" dirty="0">
                <a:latin typeface="+mj-ea"/>
                <a:ea typeface="+mj-ea"/>
              </a:rPr>
              <a:t>콘텐츠 추천 화면과 빅데이터 연동을 구현할 계획</a:t>
            </a:r>
            <a:endParaRPr lang="en-US" altLang="ko-KR" dirty="0">
              <a:latin typeface="+mj-ea"/>
              <a:ea typeface="+mj-ea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latin typeface="+mj-ea"/>
                <a:ea typeface="+mj-ea"/>
              </a:rPr>
              <a:t>환자의 콘텐츠 수행 결과 화면과 환자의 데이터베이스 </a:t>
            </a:r>
            <a:endParaRPr lang="en-US" altLang="ko-KR" dirty="0">
              <a:latin typeface="+mj-ea"/>
              <a:ea typeface="+mj-ea"/>
            </a:endParaRPr>
          </a:p>
          <a:p>
            <a:pPr lvl="1">
              <a:lnSpc>
                <a:spcPct val="150000"/>
              </a:lnSpc>
            </a:pPr>
            <a:r>
              <a:rPr lang="en-US" altLang="ko-KR" dirty="0">
                <a:latin typeface="+mj-ea"/>
                <a:ea typeface="+mj-ea"/>
              </a:rPr>
              <a:t>   </a:t>
            </a:r>
            <a:r>
              <a:rPr lang="ko-KR" altLang="en-US" dirty="0">
                <a:latin typeface="+mj-ea"/>
                <a:ea typeface="+mj-ea"/>
              </a:rPr>
              <a:t>연동을 구현할 계획</a:t>
            </a:r>
            <a:endParaRPr lang="en-US" altLang="ko-KR" dirty="0">
              <a:latin typeface="+mj-ea"/>
              <a:ea typeface="+mj-ea"/>
            </a:endParaRPr>
          </a:p>
          <a:p>
            <a:pPr marL="263776" indent="-263776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+mj-ea"/>
                <a:ea typeface="+mj-ea"/>
              </a:rPr>
              <a:t>수정사항</a:t>
            </a:r>
            <a:endParaRPr lang="en-US" altLang="ko-KR" dirty="0">
              <a:latin typeface="+mj-ea"/>
              <a:ea typeface="+mj-ea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latin typeface="+mj-ea"/>
                <a:ea typeface="+mj-ea"/>
              </a:rPr>
              <a:t>콘텐츠 수행결과 화면의 점수 시각화</a:t>
            </a:r>
            <a:r>
              <a:rPr lang="en-US" altLang="ko-KR" dirty="0">
                <a:latin typeface="+mj-ea"/>
                <a:ea typeface="+mj-ea"/>
              </a:rPr>
              <a:t>(Chart)</a:t>
            </a:r>
            <a:r>
              <a:rPr lang="ko-KR" altLang="en-US" dirty="0">
                <a:latin typeface="+mj-ea"/>
                <a:ea typeface="+mj-ea"/>
              </a:rPr>
              <a:t> 라이브러리를 </a:t>
            </a:r>
            <a:endParaRPr lang="en-US" altLang="ko-KR" dirty="0">
              <a:latin typeface="+mj-ea"/>
              <a:ea typeface="+mj-ea"/>
            </a:endParaRPr>
          </a:p>
          <a:p>
            <a:pPr lvl="1">
              <a:lnSpc>
                <a:spcPct val="150000"/>
              </a:lnSpc>
            </a:pPr>
            <a:r>
              <a:rPr lang="en-US" altLang="ko-KR" dirty="0">
                <a:latin typeface="+mj-ea"/>
                <a:ea typeface="+mj-ea"/>
              </a:rPr>
              <a:t>   </a:t>
            </a:r>
            <a:r>
              <a:rPr lang="ko-KR" altLang="en-US" dirty="0">
                <a:latin typeface="+mj-ea"/>
                <a:ea typeface="+mj-ea"/>
              </a:rPr>
              <a:t>변경할 계획</a:t>
            </a:r>
          </a:p>
        </p:txBody>
      </p:sp>
      <p:sp>
        <p:nvSpPr>
          <p:cNvPr id="34" name="슬라이드 번호 개체 틀 6">
            <a:extLst>
              <a:ext uri="{FF2B5EF4-FFF2-40B4-BE49-F238E27FC236}">
                <a16:creationId xmlns:a16="http://schemas.microsoft.com/office/drawing/2014/main" id="{02B5DC6F-595D-416F-8AF5-B3E467DA69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72CEB9E3-907B-4C9E-8669-48B8CFAF986F}" type="slidenum">
              <a:rPr lang="ko-KR" altLang="en-US" smtClean="0">
                <a:latin typeface="+mj-ea"/>
                <a:ea typeface="+mj-ea"/>
              </a:rPr>
              <a:t>33</a:t>
            </a:fld>
            <a:endParaRPr lang="ko-KR" altLang="en-US">
              <a:latin typeface="+mj-ea"/>
              <a:ea typeface="+mj-ea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5494E67-451D-447D-A7E5-8CCD49A52FE5}"/>
              </a:ext>
            </a:extLst>
          </p:cNvPr>
          <p:cNvSpPr/>
          <p:nvPr/>
        </p:nvSpPr>
        <p:spPr>
          <a:xfrm>
            <a:off x="0" y="2293411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13" name="직각 삼각형 12">
            <a:extLst>
              <a:ext uri="{FF2B5EF4-FFF2-40B4-BE49-F238E27FC236}">
                <a16:creationId xmlns:a16="http://schemas.microsoft.com/office/drawing/2014/main" id="{CA8DCCAD-82DE-4271-A9D9-36A714B01EBF}"/>
              </a:ext>
            </a:extLst>
          </p:cNvPr>
          <p:cNvSpPr/>
          <p:nvPr/>
        </p:nvSpPr>
        <p:spPr>
          <a:xfrm rot="5400000">
            <a:off x="712038" y="2623485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189F581-FD64-4A99-B286-D670E99AE6EB}"/>
              </a:ext>
            </a:extLst>
          </p:cNvPr>
          <p:cNvSpPr txBox="1"/>
          <p:nvPr/>
        </p:nvSpPr>
        <p:spPr>
          <a:xfrm>
            <a:off x="107504" y="13407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02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F5A9805-E058-48CE-B1D3-DE773A623C3A}"/>
              </a:ext>
            </a:extLst>
          </p:cNvPr>
          <p:cNvSpPr txBox="1"/>
          <p:nvPr/>
        </p:nvSpPr>
        <p:spPr>
          <a:xfrm>
            <a:off x="107504" y="181956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03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77CF1D8-1BDC-4CD8-8DD9-E0956506E351}"/>
              </a:ext>
            </a:extLst>
          </p:cNvPr>
          <p:cNvSpPr txBox="1"/>
          <p:nvPr/>
        </p:nvSpPr>
        <p:spPr>
          <a:xfrm>
            <a:off x="107504" y="229835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04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139AB7F-0F07-4585-9FE1-769B8E2F525B}"/>
              </a:ext>
            </a:extLst>
          </p:cNvPr>
          <p:cNvSpPr txBox="1"/>
          <p:nvPr/>
        </p:nvSpPr>
        <p:spPr>
          <a:xfrm>
            <a:off x="122139" y="861722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01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EB71E890-D6B8-4AEB-9381-6D88474875D4}"/>
              </a:ext>
            </a:extLst>
          </p:cNvPr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3901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1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BD7DA9CC-FCE0-48EE-927E-834FBC203CF1}"/>
              </a:ext>
            </a:extLst>
          </p:cNvPr>
          <p:cNvGrpSpPr/>
          <p:nvPr/>
        </p:nvGrpSpPr>
        <p:grpSpPr>
          <a:xfrm>
            <a:off x="1763688" y="2996952"/>
            <a:ext cx="5616624" cy="873388"/>
            <a:chOff x="1767862" y="3143354"/>
            <a:chExt cx="5616624" cy="873388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65E1EEE-E55D-477D-BDA9-507C53D305B2}"/>
                </a:ext>
              </a:extLst>
            </p:cNvPr>
            <p:cNvSpPr txBox="1"/>
            <p:nvPr/>
          </p:nvSpPr>
          <p:spPr>
            <a:xfrm>
              <a:off x="1767862" y="3143354"/>
              <a:ext cx="5616624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000" b="1" dirty="0">
                  <a:ln>
                    <a:solidFill>
                      <a:schemeClr val="bg1">
                        <a:lumMod val="85000"/>
                        <a:alpha val="3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+mj-ea"/>
                  <a:ea typeface="+mj-ea"/>
                </a:rPr>
                <a:t>업무 분담</a:t>
              </a:r>
              <a:endParaRPr lang="en-US" altLang="ko-KR" sz="3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76328E5-3D30-4DCE-B0A8-2F652B9F3EEB}"/>
                </a:ext>
              </a:extLst>
            </p:cNvPr>
            <p:cNvSpPr txBox="1"/>
            <p:nvPr/>
          </p:nvSpPr>
          <p:spPr>
            <a:xfrm>
              <a:off x="3720990" y="3647410"/>
              <a:ext cx="17103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bg1">
                        <a:lumMod val="85000"/>
                        <a:alpha val="3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+mj-ea"/>
                  <a:ea typeface="+mj-ea"/>
                </a:rPr>
                <a:t>06</a:t>
              </a: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695CAF2-6C2E-4517-A738-C4E525689F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>
                <a:latin typeface="+mj-ea"/>
                <a:ea typeface="+mj-ea"/>
              </a:rPr>
              <a:t>34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693310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75063" y="130809"/>
            <a:ext cx="22407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업무 분담</a:t>
            </a: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j-ea"/>
              <a:ea typeface="+mj-ea"/>
            </a:endParaRPr>
          </a:p>
        </p:txBody>
      </p:sp>
      <p:sp>
        <p:nvSpPr>
          <p:cNvPr id="15" name="갈매기형 수장 14"/>
          <p:cNvSpPr/>
          <p:nvPr/>
        </p:nvSpPr>
        <p:spPr>
          <a:xfrm>
            <a:off x="1334859" y="1018781"/>
            <a:ext cx="140381" cy="154419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6" name="갈매기형 수장 15"/>
          <p:cNvSpPr/>
          <p:nvPr/>
        </p:nvSpPr>
        <p:spPr>
          <a:xfrm>
            <a:off x="1187208" y="1018781"/>
            <a:ext cx="140381" cy="154419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475656" y="909881"/>
            <a:ext cx="340030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업무 분담</a:t>
            </a:r>
            <a:endParaRPr lang="en-US" altLang="ko-KR" sz="22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j-ea"/>
              <a:ea typeface="+mj-ea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500CDEB-3CD0-4DCE-9F8E-C9FCEA43B16C}"/>
              </a:ext>
            </a:extLst>
          </p:cNvPr>
          <p:cNvSpPr/>
          <p:nvPr/>
        </p:nvSpPr>
        <p:spPr>
          <a:xfrm>
            <a:off x="6934" y="861973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27" name="직각 삼각형 26">
            <a:extLst>
              <a:ext uri="{FF2B5EF4-FFF2-40B4-BE49-F238E27FC236}">
                <a16:creationId xmlns:a16="http://schemas.microsoft.com/office/drawing/2014/main" id="{0A5E261E-4554-4A9E-A4A4-E4C566CF9E29}"/>
              </a:ext>
            </a:extLst>
          </p:cNvPr>
          <p:cNvSpPr/>
          <p:nvPr/>
        </p:nvSpPr>
        <p:spPr>
          <a:xfrm rot="5400000">
            <a:off x="718972" y="1192047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8D537DF-5DD1-4794-A054-9970566E69D5}"/>
              </a:ext>
            </a:extLst>
          </p:cNvPr>
          <p:cNvSpPr txBox="1"/>
          <p:nvPr/>
        </p:nvSpPr>
        <p:spPr>
          <a:xfrm>
            <a:off x="123540" y="86197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01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3F67F06-2C2C-4988-B435-C6025C56E3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2229" y="1916832"/>
            <a:ext cx="7807472" cy="3405439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DE5C116-1BFE-4133-B4E1-B26715427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>
                <a:latin typeface="+mj-ea"/>
                <a:ea typeface="+mj-ea"/>
              </a:rPr>
              <a:t>35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343236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1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30F194B0-ED47-4381-A196-CE1C5F985570}"/>
              </a:ext>
            </a:extLst>
          </p:cNvPr>
          <p:cNvGrpSpPr/>
          <p:nvPr/>
        </p:nvGrpSpPr>
        <p:grpSpPr>
          <a:xfrm>
            <a:off x="1763688" y="2996952"/>
            <a:ext cx="5616624" cy="873388"/>
            <a:chOff x="1767862" y="3143354"/>
            <a:chExt cx="5616624" cy="873388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527DA17-6FD2-4707-9178-06EBE19764CF}"/>
                </a:ext>
              </a:extLst>
            </p:cNvPr>
            <p:cNvSpPr txBox="1"/>
            <p:nvPr/>
          </p:nvSpPr>
          <p:spPr>
            <a:xfrm>
              <a:off x="1767862" y="3143354"/>
              <a:ext cx="5616624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000" b="1" dirty="0">
                  <a:ln>
                    <a:solidFill>
                      <a:schemeClr val="bg1">
                        <a:lumMod val="85000"/>
                        <a:alpha val="3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+mj-ea"/>
                  <a:ea typeface="+mj-ea"/>
                </a:rPr>
                <a:t>종합 설계 수행 일정</a:t>
              </a:r>
              <a:endParaRPr lang="en-US" altLang="ko-KR" sz="3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B9274A8-79BC-4446-BB1B-E516E2086252}"/>
                </a:ext>
              </a:extLst>
            </p:cNvPr>
            <p:cNvSpPr txBox="1"/>
            <p:nvPr/>
          </p:nvSpPr>
          <p:spPr>
            <a:xfrm>
              <a:off x="3720990" y="3647410"/>
              <a:ext cx="17103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bg1">
                        <a:lumMod val="85000"/>
                        <a:alpha val="3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+mj-ea"/>
                  <a:ea typeface="+mj-ea"/>
                </a:rPr>
                <a:t>07</a:t>
              </a: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80A19BA-73DF-48A9-8FC2-1F52DF617E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>
                <a:latin typeface="+mj-ea"/>
                <a:ea typeface="+mj-ea"/>
              </a:rPr>
              <a:t>36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636001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75063" y="130809"/>
            <a:ext cx="22407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종합 설계 수행 일정</a:t>
            </a: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j-ea"/>
              <a:ea typeface="+mj-ea"/>
            </a:endParaRPr>
          </a:p>
        </p:txBody>
      </p:sp>
      <p:sp>
        <p:nvSpPr>
          <p:cNvPr id="15" name="갈매기형 수장 14"/>
          <p:cNvSpPr/>
          <p:nvPr/>
        </p:nvSpPr>
        <p:spPr>
          <a:xfrm>
            <a:off x="1334859" y="1018781"/>
            <a:ext cx="140381" cy="154419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6" name="갈매기형 수장 15"/>
          <p:cNvSpPr/>
          <p:nvPr/>
        </p:nvSpPr>
        <p:spPr>
          <a:xfrm>
            <a:off x="1187208" y="1018781"/>
            <a:ext cx="140381" cy="154419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475656" y="909881"/>
            <a:ext cx="340030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종합 설계 수행 일정</a:t>
            </a:r>
            <a:endParaRPr lang="en-US" altLang="ko-KR" sz="22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j-ea"/>
              <a:ea typeface="+mj-ea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500CDEB-3CD0-4DCE-9F8E-C9FCEA43B16C}"/>
              </a:ext>
            </a:extLst>
          </p:cNvPr>
          <p:cNvSpPr/>
          <p:nvPr/>
        </p:nvSpPr>
        <p:spPr>
          <a:xfrm>
            <a:off x="6934" y="861973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27" name="직각 삼각형 26">
            <a:extLst>
              <a:ext uri="{FF2B5EF4-FFF2-40B4-BE49-F238E27FC236}">
                <a16:creationId xmlns:a16="http://schemas.microsoft.com/office/drawing/2014/main" id="{0A5E261E-4554-4A9E-A4A4-E4C566CF9E29}"/>
              </a:ext>
            </a:extLst>
          </p:cNvPr>
          <p:cNvSpPr/>
          <p:nvPr/>
        </p:nvSpPr>
        <p:spPr>
          <a:xfrm rot="5400000">
            <a:off x="718972" y="1192047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8D537DF-5DD1-4794-A054-9970566E69D5}"/>
              </a:ext>
            </a:extLst>
          </p:cNvPr>
          <p:cNvSpPr txBox="1"/>
          <p:nvPr/>
        </p:nvSpPr>
        <p:spPr>
          <a:xfrm>
            <a:off x="123540" y="86197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01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253066E-436D-4660-A6FF-BDCC256C52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1916831"/>
            <a:ext cx="7916658" cy="3579231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0220164-96A0-4734-B651-1C00136C6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>
                <a:latin typeface="+mj-ea"/>
                <a:ea typeface="+mj-ea"/>
              </a:rPr>
              <a:t>37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679730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1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791AB8F7-F39B-43E8-BFB2-236D466EC23A}"/>
              </a:ext>
            </a:extLst>
          </p:cNvPr>
          <p:cNvGrpSpPr/>
          <p:nvPr/>
        </p:nvGrpSpPr>
        <p:grpSpPr>
          <a:xfrm>
            <a:off x="1763688" y="2996952"/>
            <a:ext cx="5616624" cy="873388"/>
            <a:chOff x="1767862" y="3143354"/>
            <a:chExt cx="5616624" cy="873388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7C3F3F6-B35A-4D1C-B8C2-EED4315A75F0}"/>
                </a:ext>
              </a:extLst>
            </p:cNvPr>
            <p:cNvSpPr txBox="1"/>
            <p:nvPr/>
          </p:nvSpPr>
          <p:spPr>
            <a:xfrm>
              <a:off x="1767862" y="3143354"/>
              <a:ext cx="5616624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000" b="1" dirty="0">
                  <a:ln>
                    <a:solidFill>
                      <a:schemeClr val="bg1">
                        <a:lumMod val="85000"/>
                        <a:alpha val="3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ea typeface="+mj-ea"/>
                </a:rPr>
                <a:t>필요기술 및 참고문헌</a:t>
              </a:r>
              <a:endParaRPr lang="en-US" altLang="ko-KR" sz="3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a typeface="+mj-ea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6C54697-75D8-4434-AC4B-7401CD97434E}"/>
                </a:ext>
              </a:extLst>
            </p:cNvPr>
            <p:cNvSpPr txBox="1"/>
            <p:nvPr/>
          </p:nvSpPr>
          <p:spPr>
            <a:xfrm>
              <a:off x="3720990" y="3647410"/>
              <a:ext cx="17103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bg1">
                        <a:lumMod val="85000"/>
                        <a:alpha val="3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ea typeface="+mj-ea"/>
                </a:rPr>
                <a:t>08</a:t>
              </a: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CF6D798-C1CA-4E11-B0C4-7F6F19489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5702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75063" y="130809"/>
            <a:ext cx="22407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필요기술 및 참고 문헌</a:t>
            </a: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15" name="갈매기형 수장 14"/>
          <p:cNvSpPr/>
          <p:nvPr/>
        </p:nvSpPr>
        <p:spPr>
          <a:xfrm>
            <a:off x="1334859" y="1018781"/>
            <a:ext cx="140381" cy="154419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+mn-ea"/>
            </a:endParaRPr>
          </a:p>
        </p:txBody>
      </p:sp>
      <p:sp>
        <p:nvSpPr>
          <p:cNvPr id="16" name="갈매기형 수장 15"/>
          <p:cNvSpPr/>
          <p:nvPr/>
        </p:nvSpPr>
        <p:spPr>
          <a:xfrm>
            <a:off x="1187208" y="1018781"/>
            <a:ext cx="140381" cy="154419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+mn-ea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475656" y="909881"/>
            <a:ext cx="340030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참고 문헌</a:t>
            </a:r>
            <a:endParaRPr lang="en-US" altLang="ko-KR" sz="22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500CDEB-3CD0-4DCE-9F8E-C9FCEA43B16C}"/>
              </a:ext>
            </a:extLst>
          </p:cNvPr>
          <p:cNvSpPr/>
          <p:nvPr/>
        </p:nvSpPr>
        <p:spPr>
          <a:xfrm>
            <a:off x="6934" y="861973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7" name="직각 삼각형 26">
            <a:extLst>
              <a:ext uri="{FF2B5EF4-FFF2-40B4-BE49-F238E27FC236}">
                <a16:creationId xmlns:a16="http://schemas.microsoft.com/office/drawing/2014/main" id="{0A5E261E-4554-4A9E-A4A4-E4C566CF9E29}"/>
              </a:ext>
            </a:extLst>
          </p:cNvPr>
          <p:cNvSpPr/>
          <p:nvPr/>
        </p:nvSpPr>
        <p:spPr>
          <a:xfrm rot="5400000">
            <a:off x="718972" y="1192047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8D537DF-5DD1-4794-A054-9970566E69D5}"/>
              </a:ext>
            </a:extLst>
          </p:cNvPr>
          <p:cNvSpPr txBox="1"/>
          <p:nvPr/>
        </p:nvSpPr>
        <p:spPr>
          <a:xfrm>
            <a:off x="123540" y="86197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n-ea"/>
              </a:rPr>
              <a:t>01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A3FA6A8-2A95-448A-8C7C-CF5235BBE6CD}"/>
              </a:ext>
            </a:extLst>
          </p:cNvPr>
          <p:cNvSpPr txBox="1"/>
          <p:nvPr/>
        </p:nvSpPr>
        <p:spPr>
          <a:xfrm>
            <a:off x="1261370" y="1449668"/>
            <a:ext cx="755581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n-ea"/>
              </a:rPr>
              <a:t>[1] (</a:t>
            </a:r>
            <a:r>
              <a:rPr lang="zh-CN" altLang="ko-KR" dirty="0">
                <a:latin typeface="+mn-ea"/>
              </a:rPr>
              <a:t>지역사회 경증치매환자를 대상으로 한 전산화 인지재활 치료</a:t>
            </a:r>
            <a:r>
              <a:rPr lang="en-US" altLang="ko-KR" dirty="0">
                <a:latin typeface="+mn-ea"/>
              </a:rPr>
              <a:t>(COMCOG) </a:t>
            </a:r>
            <a:r>
              <a:rPr lang="zh-CN" altLang="ko-KR" dirty="0">
                <a:latin typeface="+mn-ea"/>
              </a:rPr>
              <a:t>효과 논문중</a:t>
            </a:r>
            <a:endParaRPr lang="ko-KR" altLang="ko-KR" dirty="0">
              <a:latin typeface="+mn-ea"/>
            </a:endParaRPr>
          </a:p>
          <a:p>
            <a:r>
              <a:rPr lang="zh-CN" altLang="ko-KR" dirty="0">
                <a:latin typeface="+mn-ea"/>
              </a:rPr>
              <a:t>논문 레퍼</a:t>
            </a:r>
            <a:r>
              <a:rPr lang="en-US" altLang="ko-KR" dirty="0">
                <a:latin typeface="+mn-ea"/>
              </a:rPr>
              <a:t>)</a:t>
            </a:r>
            <a:r>
              <a:rPr lang="en-US" altLang="ko-KR" dirty="0" err="1">
                <a:latin typeface="+mn-ea"/>
              </a:rPr>
              <a:t>Bellucci</a:t>
            </a:r>
            <a:r>
              <a:rPr lang="en-US" altLang="ko-KR" dirty="0">
                <a:latin typeface="+mn-ea"/>
              </a:rPr>
              <a:t> D. M., </a:t>
            </a:r>
            <a:r>
              <a:rPr lang="en-US" altLang="ko-KR" dirty="0" err="1">
                <a:latin typeface="+mn-ea"/>
              </a:rPr>
              <a:t>Glaberman</a:t>
            </a:r>
            <a:r>
              <a:rPr lang="en-US" altLang="ko-KR" dirty="0">
                <a:latin typeface="+mn-ea"/>
              </a:rPr>
              <a:t> K., &amp; Haslam N.(2002). Neuro-cognitive enhancement therapy with work therapy: effects on neuropsychological test performance. A r c hi v e s of G e n e r al P s y c hi a t r y, 5 8 , 763-76</a:t>
            </a:r>
          </a:p>
          <a:p>
            <a:endParaRPr lang="ko-KR" altLang="ko-KR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[2](</a:t>
            </a:r>
            <a:r>
              <a:rPr lang="zh-CN" altLang="ko-KR" dirty="0">
                <a:latin typeface="+mn-ea"/>
              </a:rPr>
              <a:t>컴퓨터 인지재활 프로그램이 노인 뇌졸중 환자의 인지향상에 미치는 효과 논문중</a:t>
            </a:r>
            <a:r>
              <a:rPr lang="en-US" altLang="ko-KR" dirty="0">
                <a:latin typeface="+mn-ea"/>
              </a:rPr>
              <a:t>)</a:t>
            </a:r>
            <a:endParaRPr lang="ko-KR" altLang="ko-KR" dirty="0">
              <a:latin typeface="+mn-ea"/>
            </a:endParaRPr>
          </a:p>
          <a:p>
            <a:r>
              <a:rPr lang="zh-CN" altLang="ko-KR" dirty="0">
                <a:latin typeface="+mn-ea"/>
              </a:rPr>
              <a:t>컴퓨터를 이용한 인지치료는 고식적인 인지훈련에 환자가 스스로 실시하고 배움으로서 치료자의 개입시 간이 단축되고 수행결과에 대하여 환자에게 즉시 피드백</a:t>
            </a:r>
            <a:r>
              <a:rPr lang="en-US" altLang="ko-KR" dirty="0">
                <a:latin typeface="+mn-ea"/>
              </a:rPr>
              <a:t>(feedback)</a:t>
            </a:r>
            <a:r>
              <a:rPr lang="zh-CN" altLang="ko-KR" dirty="0">
                <a:latin typeface="+mn-ea"/>
              </a:rPr>
              <a:t>을 줄 수 있어 치료에 대한 동기를 부여 할 뿐 아니라 객관적이고 정확한 결과를 얻을 수 있고 지속적으로 데이터를 보관할 수 있다는 점이 있다</a:t>
            </a:r>
            <a:r>
              <a:rPr lang="en-US" altLang="ko-KR" dirty="0">
                <a:latin typeface="+mn-ea"/>
              </a:rPr>
              <a:t> (Chen, Thomas, </a:t>
            </a:r>
            <a:r>
              <a:rPr lang="en-US" altLang="ko-KR" dirty="0" err="1">
                <a:latin typeface="+mn-ea"/>
              </a:rPr>
              <a:t>Glauf</a:t>
            </a:r>
            <a:r>
              <a:rPr lang="en-US" altLang="ko-KR" dirty="0">
                <a:latin typeface="+mn-ea"/>
              </a:rPr>
              <a:t>, &amp; Bracy, 1997; </a:t>
            </a:r>
            <a:r>
              <a:rPr lang="en-US" altLang="ko-KR" dirty="0" err="1">
                <a:latin typeface="+mn-ea"/>
              </a:rPr>
              <a:t>Glisky</a:t>
            </a:r>
            <a:r>
              <a:rPr lang="en-US" altLang="ko-KR" dirty="0">
                <a:latin typeface="+mn-ea"/>
              </a:rPr>
              <a:t>, Schacter, &amp; Tulving, 1986; </a:t>
            </a:r>
            <a:r>
              <a:rPr lang="en-US" altLang="ko-KR" dirty="0" err="1">
                <a:latin typeface="+mn-ea"/>
              </a:rPr>
              <a:t>Palmese</a:t>
            </a:r>
            <a:r>
              <a:rPr lang="en-US" altLang="ko-KR" dirty="0">
                <a:latin typeface="+mn-ea"/>
              </a:rPr>
              <a:t> &amp; </a:t>
            </a:r>
            <a:r>
              <a:rPr lang="en-US" altLang="ko-KR" dirty="0" err="1">
                <a:latin typeface="+mn-ea"/>
              </a:rPr>
              <a:t>Raskin</a:t>
            </a:r>
            <a:r>
              <a:rPr lang="en-US" altLang="ko-KR" dirty="0">
                <a:latin typeface="+mn-ea"/>
              </a:rPr>
              <a:t>, 2000).</a:t>
            </a:r>
            <a:endParaRPr lang="ko-KR" altLang="ko-KR" dirty="0">
              <a:latin typeface="+mn-ea"/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1D5742E-7783-4E3B-9675-B1BB846F91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5078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75064" y="130809"/>
            <a:ext cx="12961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지적사항</a:t>
            </a: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15" name="갈매기형 수장 14"/>
          <p:cNvSpPr/>
          <p:nvPr/>
        </p:nvSpPr>
        <p:spPr>
          <a:xfrm>
            <a:off x="1334859" y="1018781"/>
            <a:ext cx="140381" cy="154419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+mn-ea"/>
            </a:endParaRPr>
          </a:p>
        </p:txBody>
      </p:sp>
      <p:sp>
        <p:nvSpPr>
          <p:cNvPr id="16" name="갈매기형 수장 15"/>
          <p:cNvSpPr/>
          <p:nvPr/>
        </p:nvSpPr>
        <p:spPr>
          <a:xfrm>
            <a:off x="1187208" y="1018781"/>
            <a:ext cx="140381" cy="154419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+mn-ea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459720" y="909881"/>
            <a:ext cx="340030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지적사항</a:t>
            </a:r>
            <a:endParaRPr lang="en-US" altLang="ko-KR" sz="22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500CDEB-3CD0-4DCE-9F8E-C9FCEA43B16C}"/>
              </a:ext>
            </a:extLst>
          </p:cNvPr>
          <p:cNvSpPr/>
          <p:nvPr/>
        </p:nvSpPr>
        <p:spPr>
          <a:xfrm>
            <a:off x="0" y="854130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7" name="직각 삼각형 26">
            <a:extLst>
              <a:ext uri="{FF2B5EF4-FFF2-40B4-BE49-F238E27FC236}">
                <a16:creationId xmlns:a16="http://schemas.microsoft.com/office/drawing/2014/main" id="{0A5E261E-4554-4A9E-A4A4-E4C566CF9E29}"/>
              </a:ext>
            </a:extLst>
          </p:cNvPr>
          <p:cNvSpPr/>
          <p:nvPr/>
        </p:nvSpPr>
        <p:spPr>
          <a:xfrm rot="5400000">
            <a:off x="712038" y="1184204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8D537DF-5DD1-4794-A054-9970566E69D5}"/>
              </a:ext>
            </a:extLst>
          </p:cNvPr>
          <p:cNvSpPr txBox="1"/>
          <p:nvPr/>
        </p:nvSpPr>
        <p:spPr>
          <a:xfrm>
            <a:off x="123540" y="86197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n-ea"/>
              </a:rPr>
              <a:t>01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94D67E5-84B1-4C3A-A91F-AB0D89BFA787}"/>
              </a:ext>
            </a:extLst>
          </p:cNvPr>
          <p:cNvSpPr/>
          <p:nvPr/>
        </p:nvSpPr>
        <p:spPr>
          <a:xfrm>
            <a:off x="1619672" y="1482111"/>
            <a:ext cx="7121842" cy="30010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+mn-ea"/>
              </a:rPr>
              <a:t>표본을 어떻게 선정할 것인가</a:t>
            </a:r>
            <a:r>
              <a:rPr lang="en-US" altLang="ko-KR" sz="1600" dirty="0">
                <a:latin typeface="+mn-ea"/>
              </a:rPr>
              <a:t>? 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+mn-ea"/>
              </a:rPr>
              <a:t>    </a:t>
            </a:r>
            <a:r>
              <a:rPr lang="en-US" altLang="ko-KR" sz="1600" dirty="0">
                <a:latin typeface="+mn-ea"/>
                <a:sym typeface="Wingdings" panose="05000000000000000000" pitchFamily="2" charset="2"/>
              </a:rPr>
              <a:t> </a:t>
            </a:r>
            <a:r>
              <a:rPr lang="ko-KR" altLang="en-US" sz="1600" dirty="0">
                <a:latin typeface="+mn-ea"/>
              </a:rPr>
              <a:t>통계청</a:t>
            </a:r>
            <a:r>
              <a:rPr lang="en-US" altLang="ko-KR" sz="1600" dirty="0">
                <a:latin typeface="+mn-ea"/>
              </a:rPr>
              <a:t> </a:t>
            </a:r>
            <a:r>
              <a:rPr lang="ko-KR" altLang="en-US" sz="1600" dirty="0">
                <a:latin typeface="+mn-ea"/>
              </a:rPr>
              <a:t>전국 나이</a:t>
            </a:r>
            <a:r>
              <a:rPr lang="en-US" altLang="ko-KR" sz="1600" dirty="0">
                <a:latin typeface="+mn-ea"/>
              </a:rPr>
              <a:t>(40~85</a:t>
            </a:r>
            <a:r>
              <a:rPr lang="ko-KR" altLang="en-US" sz="1600" dirty="0">
                <a:latin typeface="+mn-ea"/>
              </a:rPr>
              <a:t>세</a:t>
            </a:r>
            <a:r>
              <a:rPr lang="en-US" altLang="ko-KR" sz="1600" dirty="0">
                <a:latin typeface="+mn-ea"/>
              </a:rPr>
              <a:t>),</a:t>
            </a:r>
            <a:r>
              <a:rPr lang="ko-KR" altLang="en-US" sz="1600" dirty="0">
                <a:latin typeface="+mn-ea"/>
              </a:rPr>
              <a:t> 학력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>
                <a:latin typeface="+mn-ea"/>
              </a:rPr>
              <a:t>성별</a:t>
            </a:r>
            <a:r>
              <a:rPr lang="en-US" altLang="ko-KR" sz="1600" dirty="0">
                <a:latin typeface="+mn-ea"/>
              </a:rPr>
              <a:t>1500</a:t>
            </a:r>
            <a:r>
              <a:rPr lang="ko-KR" altLang="en-US" sz="1600" dirty="0">
                <a:latin typeface="+mn-ea"/>
              </a:rPr>
              <a:t>만명의 정보</a:t>
            </a:r>
            <a:endParaRPr lang="en-US" altLang="ko-KR" sz="16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+mn-ea"/>
              </a:rPr>
              <a:t>    </a:t>
            </a:r>
            <a:r>
              <a:rPr lang="en-US" altLang="ko-KR" sz="1600" dirty="0">
                <a:latin typeface="+mn-ea"/>
                <a:sym typeface="Wingdings" panose="05000000000000000000" pitchFamily="2" charset="2"/>
              </a:rPr>
              <a:t> </a:t>
            </a:r>
            <a:r>
              <a:rPr lang="en-US" altLang="ko-KR" sz="1600" dirty="0">
                <a:latin typeface="+mn-ea"/>
              </a:rPr>
              <a:t>1000</a:t>
            </a:r>
            <a:r>
              <a:rPr lang="ko-KR" altLang="en-US" sz="1600" dirty="0">
                <a:latin typeface="+mn-ea"/>
              </a:rPr>
              <a:t>명으로 추출 후 </a:t>
            </a:r>
            <a:r>
              <a:rPr lang="en-US" altLang="ko-KR" sz="1600" dirty="0">
                <a:latin typeface="+mn-ea"/>
              </a:rPr>
              <a:t>MMSE</a:t>
            </a:r>
            <a:r>
              <a:rPr lang="en-US" altLang="ko-KR" sz="1200" dirty="0">
                <a:latin typeface="+mn-ea"/>
              </a:rPr>
              <a:t>(</a:t>
            </a:r>
            <a:r>
              <a:rPr lang="ko-KR" altLang="en-US" sz="1200" dirty="0">
                <a:latin typeface="+mn-ea"/>
              </a:rPr>
              <a:t>간이 정신상태 기능검사</a:t>
            </a:r>
            <a:r>
              <a:rPr lang="en-US" altLang="ko-KR" sz="1200" dirty="0">
                <a:latin typeface="+mn-ea"/>
              </a:rPr>
              <a:t>)</a:t>
            </a:r>
            <a:r>
              <a:rPr lang="en-US" altLang="ko-KR" sz="1600" dirty="0">
                <a:latin typeface="+mn-ea"/>
              </a:rPr>
              <a:t> </a:t>
            </a:r>
            <a:r>
              <a:rPr lang="ko-KR" altLang="en-US" sz="1600" dirty="0">
                <a:latin typeface="+mn-ea"/>
              </a:rPr>
              <a:t>점수 임의로 대입</a:t>
            </a:r>
            <a:endParaRPr lang="en-US" altLang="ko-KR" sz="16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+mn-ea"/>
              </a:rPr>
              <a:t>    </a:t>
            </a:r>
            <a:r>
              <a:rPr lang="en-US" altLang="ko-KR" sz="1600" dirty="0">
                <a:latin typeface="+mn-ea"/>
                <a:sym typeface="Wingdings" panose="05000000000000000000" pitchFamily="2" charset="2"/>
              </a:rPr>
              <a:t> </a:t>
            </a:r>
            <a:r>
              <a:rPr lang="ko-KR" altLang="en-US" sz="1600" dirty="0">
                <a:latin typeface="+mn-ea"/>
                <a:sym typeface="Wingdings" panose="05000000000000000000" pitchFamily="2" charset="2"/>
              </a:rPr>
              <a:t>가상 데이터로 인한 콘텐츠 추천이 정상적으로 이루어지는 확인</a:t>
            </a:r>
            <a:r>
              <a:rPr lang="en-US" altLang="ko-KR" sz="1600" dirty="0">
                <a:latin typeface="+mn-ea"/>
                <a:sym typeface="Wingdings" panose="05000000000000000000" pitchFamily="2" charset="2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600" dirty="0">
              <a:latin typeface="+mn-ea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+mn-ea"/>
              </a:rPr>
              <a:t>콘텐츠 신뢰도</a:t>
            </a:r>
            <a:endParaRPr lang="en-US" altLang="ko-KR" sz="16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+mn-ea"/>
              </a:rPr>
              <a:t>    </a:t>
            </a:r>
            <a:r>
              <a:rPr lang="en-US" altLang="ko-KR" sz="1600" dirty="0">
                <a:latin typeface="+mn-ea"/>
                <a:sym typeface="Wingdings" panose="05000000000000000000" pitchFamily="2" charset="2"/>
              </a:rPr>
              <a:t> </a:t>
            </a:r>
            <a:r>
              <a:rPr lang="ko-KR" altLang="en-US" sz="1600" dirty="0">
                <a:latin typeface="+mn-ea"/>
                <a:sym typeface="Wingdings" panose="05000000000000000000" pitchFamily="2" charset="2"/>
              </a:rPr>
              <a:t>논문에서 검증된 콘텐츠 내용 기반 제작</a:t>
            </a:r>
            <a:endParaRPr lang="en-US" altLang="ko-KR" sz="1600" dirty="0">
              <a:latin typeface="+mn-ea"/>
              <a:sym typeface="Wingdings" panose="05000000000000000000" pitchFamily="2" charset="2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1E1A21C-B814-4ECE-89C1-930F8FDE51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5323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75063" y="130809"/>
            <a:ext cx="22407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필요기술 및 참고 문헌</a:t>
            </a: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15" name="갈매기형 수장 14"/>
          <p:cNvSpPr/>
          <p:nvPr/>
        </p:nvSpPr>
        <p:spPr>
          <a:xfrm>
            <a:off x="1334859" y="1018781"/>
            <a:ext cx="140381" cy="154419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+mn-ea"/>
            </a:endParaRPr>
          </a:p>
        </p:txBody>
      </p:sp>
      <p:sp>
        <p:nvSpPr>
          <p:cNvPr id="16" name="갈매기형 수장 15"/>
          <p:cNvSpPr/>
          <p:nvPr/>
        </p:nvSpPr>
        <p:spPr>
          <a:xfrm>
            <a:off x="1187208" y="1018781"/>
            <a:ext cx="140381" cy="154419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+mn-ea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475656" y="909881"/>
            <a:ext cx="340030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참고 문헌</a:t>
            </a:r>
            <a:endParaRPr lang="en-US" altLang="ko-KR" sz="22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500CDEB-3CD0-4DCE-9F8E-C9FCEA43B16C}"/>
              </a:ext>
            </a:extLst>
          </p:cNvPr>
          <p:cNvSpPr/>
          <p:nvPr/>
        </p:nvSpPr>
        <p:spPr>
          <a:xfrm>
            <a:off x="6934" y="861973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7" name="직각 삼각형 26">
            <a:extLst>
              <a:ext uri="{FF2B5EF4-FFF2-40B4-BE49-F238E27FC236}">
                <a16:creationId xmlns:a16="http://schemas.microsoft.com/office/drawing/2014/main" id="{0A5E261E-4554-4A9E-A4A4-E4C566CF9E29}"/>
              </a:ext>
            </a:extLst>
          </p:cNvPr>
          <p:cNvSpPr/>
          <p:nvPr/>
        </p:nvSpPr>
        <p:spPr>
          <a:xfrm rot="5400000">
            <a:off x="718972" y="1192047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8D537DF-5DD1-4794-A054-9970566E69D5}"/>
              </a:ext>
            </a:extLst>
          </p:cNvPr>
          <p:cNvSpPr txBox="1"/>
          <p:nvPr/>
        </p:nvSpPr>
        <p:spPr>
          <a:xfrm>
            <a:off x="123540" y="86197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n-ea"/>
              </a:rPr>
              <a:t>01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A3FA6A8-2A95-448A-8C7C-CF5235BBE6CD}"/>
              </a:ext>
            </a:extLst>
          </p:cNvPr>
          <p:cNvSpPr txBox="1"/>
          <p:nvPr/>
        </p:nvSpPr>
        <p:spPr>
          <a:xfrm>
            <a:off x="1312397" y="1449668"/>
            <a:ext cx="7555812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n-ea"/>
              </a:rPr>
              <a:t>[3](</a:t>
            </a:r>
            <a:r>
              <a:rPr lang="zh-CN" altLang="ko-KR" dirty="0">
                <a:latin typeface="+mn-ea"/>
              </a:rPr>
              <a:t>부산경남지역의컴퓨터보조인지재활프로그램 논문</a:t>
            </a:r>
            <a:r>
              <a:rPr lang="ko-KR" altLang="en-US" dirty="0">
                <a:latin typeface="+mn-ea"/>
              </a:rPr>
              <a:t>中</a:t>
            </a:r>
            <a:endParaRPr lang="ko-KR" altLang="ko-KR" dirty="0">
              <a:latin typeface="+mn-ea"/>
            </a:endParaRPr>
          </a:p>
          <a:p>
            <a:r>
              <a:rPr lang="zh-CN" altLang="ko-KR" dirty="0">
                <a:latin typeface="+mn-ea"/>
              </a:rPr>
              <a:t>초기의 교육용 프로그램은 비용 면에서 훨씬 저렴했고 기술적인 면이 우수해서 환자나 이용자가 쉽게 흥미를 가지고 학습할 수 있는 장점이 있었다</a:t>
            </a:r>
            <a:r>
              <a:rPr lang="en-US" altLang="ko-KR" dirty="0">
                <a:latin typeface="+mn-ea"/>
              </a:rPr>
              <a:t>. </a:t>
            </a:r>
            <a:r>
              <a:rPr lang="en-US" altLang="ko-KR" dirty="0" err="1">
                <a:latin typeface="+mn-ea"/>
              </a:rPr>
              <a:t>Histroical</a:t>
            </a:r>
            <a:r>
              <a:rPr lang="en-US" altLang="ko-KR" dirty="0">
                <a:latin typeface="+mn-ea"/>
              </a:rPr>
              <a:t> review of computer-assisted </a:t>
            </a:r>
            <a:r>
              <a:rPr lang="en-US" altLang="ko-KR" dirty="0" err="1">
                <a:latin typeface="+mn-ea"/>
              </a:rPr>
              <a:t>congnitive</a:t>
            </a:r>
            <a:r>
              <a:rPr lang="en-US" altLang="ko-KR" dirty="0">
                <a:latin typeface="+mn-ea"/>
              </a:rPr>
              <a:t> retraining. J head Trauma </a:t>
            </a:r>
            <a:r>
              <a:rPr lang="en-US" altLang="ko-KR" dirty="0" err="1">
                <a:latin typeface="+mn-ea"/>
              </a:rPr>
              <a:t>Rehabil</a:t>
            </a:r>
            <a:r>
              <a:rPr lang="en-US" altLang="ko-KR" dirty="0">
                <a:latin typeface="+mn-ea"/>
              </a:rPr>
              <a:t>, 17, 446-457.)</a:t>
            </a:r>
          </a:p>
          <a:p>
            <a:endParaRPr lang="ko-KR" altLang="ko-KR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[4](</a:t>
            </a:r>
            <a:r>
              <a:rPr lang="zh-CN" altLang="ko-KR" dirty="0">
                <a:latin typeface="+mn-ea"/>
              </a:rPr>
              <a:t>지역사회 경증치매환자를 대상으로 한 전산화 인지재활 치료</a:t>
            </a:r>
            <a:r>
              <a:rPr lang="en-US" altLang="ko-KR" dirty="0">
                <a:latin typeface="+mn-ea"/>
              </a:rPr>
              <a:t>(COMCOG) </a:t>
            </a:r>
            <a:r>
              <a:rPr lang="zh-CN" altLang="ko-KR" dirty="0">
                <a:latin typeface="+mn-ea"/>
              </a:rPr>
              <a:t>효과논문</a:t>
            </a:r>
            <a:r>
              <a:rPr lang="ko-KR" altLang="en-US" dirty="0">
                <a:latin typeface="+mn-ea"/>
              </a:rPr>
              <a:t>中</a:t>
            </a:r>
            <a:r>
              <a:rPr lang="en-US" altLang="ko-KR" dirty="0">
                <a:latin typeface="+mn-ea"/>
              </a:rPr>
              <a:t>)</a:t>
            </a:r>
            <a:endParaRPr lang="ko-KR" altLang="ko-KR" dirty="0">
              <a:latin typeface="+mn-ea"/>
            </a:endParaRPr>
          </a:p>
          <a:p>
            <a:r>
              <a:rPr lang="zh-CN" altLang="ko-KR" dirty="0">
                <a:latin typeface="+mn-ea"/>
              </a:rPr>
              <a:t>컴퓨터를 이용한 인지재활 치료는 구조화되고 표준화된 훈련과제를 환자 개개인의 인지수준에 적합하게 제공하고</a:t>
            </a:r>
            <a:endParaRPr lang="ko-KR" altLang="ko-KR" dirty="0">
              <a:latin typeface="+mn-ea"/>
            </a:endParaRPr>
          </a:p>
          <a:p>
            <a:r>
              <a:rPr lang="zh-CN" altLang="ko-KR" dirty="0">
                <a:latin typeface="+mn-ea"/>
              </a:rPr>
              <a:t>과제수행에 대한 정확하고 즉각적인 피드백을 제공 한다</a:t>
            </a:r>
            <a:r>
              <a:rPr lang="en-US" altLang="ko-KR" dirty="0">
                <a:latin typeface="+mn-ea"/>
              </a:rPr>
              <a:t>. </a:t>
            </a:r>
            <a:r>
              <a:rPr lang="zh-CN" altLang="ko-KR" dirty="0">
                <a:latin typeface="+mn-ea"/>
              </a:rPr>
              <a:t>또한 수행결과에 대한 자료를 정확하고 지속적으로 기록하고 비교 분석할 수 있으므로 인지재활에 유용하게 적용되고 있으며</a:t>
            </a:r>
            <a:r>
              <a:rPr lang="en-US" altLang="ko-KR" dirty="0">
                <a:latin typeface="+mn-ea"/>
              </a:rPr>
              <a:t>, </a:t>
            </a:r>
            <a:r>
              <a:rPr lang="zh-CN" altLang="ko-KR" dirty="0">
                <a:latin typeface="+mn-ea"/>
              </a:rPr>
              <a:t>점차 증가하고 있 는 추세이다</a:t>
            </a:r>
            <a:r>
              <a:rPr lang="en-US" altLang="ko-KR" dirty="0">
                <a:latin typeface="+mn-ea"/>
              </a:rPr>
              <a:t>(</a:t>
            </a:r>
            <a:r>
              <a:rPr lang="en-US" altLang="ko-KR" dirty="0" err="1">
                <a:latin typeface="+mn-ea"/>
              </a:rPr>
              <a:t>Bellucci</a:t>
            </a:r>
            <a:r>
              <a:rPr lang="en-US" altLang="ko-KR" dirty="0">
                <a:latin typeface="+mn-ea"/>
              </a:rPr>
              <a:t>, </a:t>
            </a:r>
            <a:r>
              <a:rPr lang="en-US" altLang="ko-KR" dirty="0" err="1">
                <a:latin typeface="+mn-ea"/>
              </a:rPr>
              <a:t>Glaberman</a:t>
            </a:r>
            <a:r>
              <a:rPr lang="en-US" altLang="ko-KR" dirty="0">
                <a:latin typeface="+mn-ea"/>
              </a:rPr>
              <a:t> &amp; Haslam, 2002).</a:t>
            </a:r>
          </a:p>
          <a:p>
            <a:endParaRPr lang="ko-KR" altLang="ko-KR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[5]</a:t>
            </a:r>
            <a:r>
              <a:rPr lang="en-US" altLang="ko-KR" u="sng" dirty="0">
                <a:latin typeface="+mn-ea"/>
              </a:rPr>
              <a:t>[</a:t>
            </a:r>
            <a:r>
              <a:rPr lang="zh-CN" altLang="ko-KR" dirty="0">
                <a:latin typeface="+mn-ea"/>
              </a:rPr>
              <a:t>단계적인 주의 집중력 훈련이 경증치매노인의 기억력과 일상생활수행능력에 미치는 효과고령자 논문중</a:t>
            </a:r>
            <a:r>
              <a:rPr lang="en-US" altLang="ko-KR" u="sng" dirty="0">
                <a:latin typeface="+mn-ea"/>
              </a:rPr>
              <a:t> (</a:t>
            </a:r>
            <a:r>
              <a:rPr lang="zh-CN" altLang="ko-KR" u="sng" dirty="0">
                <a:latin typeface="+mn-ea"/>
              </a:rPr>
              <a:t>김연희</a:t>
            </a:r>
            <a:r>
              <a:rPr lang="en-US" altLang="ko-KR" u="sng" dirty="0">
                <a:latin typeface="+mn-ea"/>
              </a:rPr>
              <a:t>, 2006; </a:t>
            </a:r>
            <a:r>
              <a:rPr lang="zh-CN" altLang="ko-KR" u="sng" dirty="0">
                <a:latin typeface="+mn-ea"/>
              </a:rPr>
              <a:t>김훈주 등</a:t>
            </a:r>
            <a:r>
              <a:rPr lang="en-US" altLang="ko-KR" u="sng" dirty="0">
                <a:latin typeface="+mn-ea"/>
              </a:rPr>
              <a:t>, 2009; Moreno &amp; Saldana, 2005)</a:t>
            </a:r>
            <a:endParaRPr lang="ko-KR" altLang="ko-KR" dirty="0">
              <a:latin typeface="+mn-ea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487D8DB-A9AD-4CBB-BA78-3A2B2ED25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7776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75063" y="130809"/>
            <a:ext cx="22407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필요기술 및 참고 문헌</a:t>
            </a: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15" name="갈매기형 수장 14"/>
          <p:cNvSpPr/>
          <p:nvPr/>
        </p:nvSpPr>
        <p:spPr>
          <a:xfrm>
            <a:off x="1334859" y="1018781"/>
            <a:ext cx="140381" cy="154419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+mn-ea"/>
            </a:endParaRPr>
          </a:p>
        </p:txBody>
      </p:sp>
      <p:sp>
        <p:nvSpPr>
          <p:cNvPr id="16" name="갈매기형 수장 15"/>
          <p:cNvSpPr/>
          <p:nvPr/>
        </p:nvSpPr>
        <p:spPr>
          <a:xfrm>
            <a:off x="1187208" y="1018781"/>
            <a:ext cx="140381" cy="154419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+mn-ea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475656" y="909881"/>
            <a:ext cx="340030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참고 문헌</a:t>
            </a:r>
            <a:endParaRPr lang="en-US" altLang="ko-KR" sz="22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500CDEB-3CD0-4DCE-9F8E-C9FCEA43B16C}"/>
              </a:ext>
            </a:extLst>
          </p:cNvPr>
          <p:cNvSpPr/>
          <p:nvPr/>
        </p:nvSpPr>
        <p:spPr>
          <a:xfrm>
            <a:off x="6934" y="861973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7" name="직각 삼각형 26">
            <a:extLst>
              <a:ext uri="{FF2B5EF4-FFF2-40B4-BE49-F238E27FC236}">
                <a16:creationId xmlns:a16="http://schemas.microsoft.com/office/drawing/2014/main" id="{0A5E261E-4554-4A9E-A4A4-E4C566CF9E29}"/>
              </a:ext>
            </a:extLst>
          </p:cNvPr>
          <p:cNvSpPr/>
          <p:nvPr/>
        </p:nvSpPr>
        <p:spPr>
          <a:xfrm rot="5400000">
            <a:off x="718972" y="1192047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8D537DF-5DD1-4794-A054-9970566E69D5}"/>
              </a:ext>
            </a:extLst>
          </p:cNvPr>
          <p:cNvSpPr txBox="1"/>
          <p:nvPr/>
        </p:nvSpPr>
        <p:spPr>
          <a:xfrm>
            <a:off x="123540" y="86197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n-ea"/>
              </a:rPr>
              <a:t>01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A3FA6A8-2A95-448A-8C7C-CF5235BBE6CD}"/>
              </a:ext>
            </a:extLst>
          </p:cNvPr>
          <p:cNvSpPr txBox="1"/>
          <p:nvPr/>
        </p:nvSpPr>
        <p:spPr>
          <a:xfrm>
            <a:off x="1257398" y="1853897"/>
            <a:ext cx="755581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u="sng" dirty="0">
                <a:latin typeface="+mn-ea"/>
              </a:rPr>
              <a:t>[6]</a:t>
            </a:r>
            <a:r>
              <a:rPr lang="zh-CN" altLang="ko-KR" u="sng" dirty="0">
                <a:latin typeface="+mn-ea"/>
              </a:rPr>
              <a:t>단계적인 주의 집중력 훈련이 경증치매노인의 기억력과 일상생활수행능력에 미치는 효과고령자</a:t>
            </a:r>
            <a:r>
              <a:rPr lang="en-US" altLang="ko-KR" u="sng" dirty="0">
                <a:latin typeface="+mn-ea"/>
              </a:rPr>
              <a:t> , </a:t>
            </a:r>
            <a:r>
              <a:rPr lang="zh-CN" altLang="ko-KR" u="sng" dirty="0">
                <a:latin typeface="+mn-ea"/>
              </a:rPr>
              <a:t>치매작업치료학회지</a:t>
            </a:r>
            <a:r>
              <a:rPr lang="en-US" altLang="ko-KR" u="sng" dirty="0">
                <a:latin typeface="+mn-ea"/>
              </a:rPr>
              <a:t>).</a:t>
            </a:r>
          </a:p>
          <a:p>
            <a:endParaRPr lang="ko-KR" altLang="ko-KR" dirty="0">
              <a:latin typeface="+mn-ea"/>
            </a:endParaRPr>
          </a:p>
          <a:p>
            <a:r>
              <a:rPr lang="en-US" altLang="ko-KR" u="sng" dirty="0">
                <a:latin typeface="+mn-ea"/>
              </a:rPr>
              <a:t>[7](</a:t>
            </a:r>
            <a:r>
              <a:rPr lang="zh-CN" altLang="ko-KR" u="sng" dirty="0">
                <a:latin typeface="+mn-ea"/>
              </a:rPr>
              <a:t>지역사회 경증치매환자를 대상으로 한 전산화 인지재활 치료</a:t>
            </a:r>
            <a:r>
              <a:rPr lang="en-US" altLang="ko-KR" u="sng" dirty="0">
                <a:latin typeface="+mn-ea"/>
              </a:rPr>
              <a:t>(COMCOG) </a:t>
            </a:r>
            <a:r>
              <a:rPr lang="zh-CN" altLang="ko-KR" u="sng" dirty="0">
                <a:latin typeface="+mn-ea"/>
              </a:rPr>
              <a:t>효과 논문중</a:t>
            </a:r>
            <a:r>
              <a:rPr lang="en-US" altLang="ko-KR" u="sng" dirty="0">
                <a:latin typeface="+mn-ea"/>
              </a:rPr>
              <a:t>)</a:t>
            </a:r>
            <a:r>
              <a:rPr lang="ko-KR" altLang="en-US" dirty="0">
                <a:latin typeface="+mn-ea"/>
              </a:rPr>
              <a:t> </a:t>
            </a:r>
            <a:endParaRPr lang="en-US" altLang="ko-KR" dirty="0">
              <a:latin typeface="+mn-ea"/>
            </a:endParaRPr>
          </a:p>
          <a:p>
            <a:endParaRPr lang="en-US" altLang="ko-KR" u="sng" dirty="0">
              <a:latin typeface="+mn-ea"/>
            </a:endParaRPr>
          </a:p>
          <a:p>
            <a:endParaRPr lang="en-US" altLang="ko-KR" u="sng" dirty="0">
              <a:latin typeface="+mn-ea"/>
            </a:endParaRPr>
          </a:p>
          <a:p>
            <a:r>
              <a:rPr lang="en-US" altLang="ko-KR" u="sng" dirty="0">
                <a:latin typeface="+mn-ea"/>
              </a:rPr>
              <a:t>Graff, M. J., </a:t>
            </a:r>
            <a:r>
              <a:rPr lang="en-US" altLang="ko-KR" u="sng" dirty="0" err="1">
                <a:latin typeface="+mn-ea"/>
              </a:rPr>
              <a:t>Vernooij-Dassen</a:t>
            </a:r>
            <a:r>
              <a:rPr lang="en-US" altLang="ko-KR" u="sng" dirty="0">
                <a:latin typeface="+mn-ea"/>
              </a:rPr>
              <a:t>, M. J., </a:t>
            </a:r>
            <a:r>
              <a:rPr lang="en-US" altLang="ko-KR" u="sng" dirty="0" err="1">
                <a:latin typeface="+mn-ea"/>
              </a:rPr>
              <a:t>Thijssen</a:t>
            </a:r>
            <a:r>
              <a:rPr lang="en-US" altLang="ko-KR" u="sng" dirty="0">
                <a:latin typeface="+mn-ea"/>
              </a:rPr>
              <a:t>, M., Decker, J., </a:t>
            </a:r>
            <a:r>
              <a:rPr lang="en-US" altLang="ko-KR" u="sng" dirty="0" err="1">
                <a:latin typeface="+mn-ea"/>
              </a:rPr>
              <a:t>Hoefnagels</a:t>
            </a:r>
            <a:r>
              <a:rPr lang="en-US" altLang="ko-KR" u="sng" dirty="0">
                <a:latin typeface="+mn-ea"/>
              </a:rPr>
              <a:t>, W. H., &amp; </a:t>
            </a:r>
            <a:r>
              <a:rPr lang="en-US" altLang="ko-KR" u="sng" dirty="0" err="1">
                <a:latin typeface="+mn-ea"/>
              </a:rPr>
              <a:t>OldeRikkert</a:t>
            </a:r>
            <a:r>
              <a:rPr lang="en-US" altLang="ko-KR" u="sng" dirty="0">
                <a:latin typeface="+mn-ea"/>
              </a:rPr>
              <a:t>, M. G.(2007). Effect of community occupational therapy on quality of life, mood, and health status in dementia patients and their </a:t>
            </a:r>
            <a:r>
              <a:rPr lang="en-US" altLang="ko-KR" u="sng" dirty="0" err="1">
                <a:latin typeface="+mn-ea"/>
              </a:rPr>
              <a:t>caregivers:A</a:t>
            </a:r>
            <a:r>
              <a:rPr lang="en-US" altLang="ko-KR" u="sng" dirty="0">
                <a:latin typeface="+mn-ea"/>
              </a:rPr>
              <a:t> randomized controlled trial</a:t>
            </a:r>
            <a:endParaRPr lang="ko-KR" altLang="ko-KR" dirty="0">
              <a:latin typeface="+mn-ea"/>
            </a:endParaRPr>
          </a:p>
          <a:p>
            <a:endParaRPr lang="ko-KR" altLang="en-US" dirty="0">
              <a:latin typeface="+mn-ea"/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94360BD-6758-4AE0-A7B3-FC3409FD6E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2960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75063" y="130809"/>
            <a:ext cx="22407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필요기술 및 참고 문헌</a:t>
            </a: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15" name="갈매기형 수장 14"/>
          <p:cNvSpPr/>
          <p:nvPr/>
        </p:nvSpPr>
        <p:spPr>
          <a:xfrm>
            <a:off x="1334859" y="1018781"/>
            <a:ext cx="140381" cy="154419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+mn-ea"/>
            </a:endParaRPr>
          </a:p>
        </p:txBody>
      </p:sp>
      <p:sp>
        <p:nvSpPr>
          <p:cNvPr id="16" name="갈매기형 수장 15"/>
          <p:cNvSpPr/>
          <p:nvPr/>
        </p:nvSpPr>
        <p:spPr>
          <a:xfrm>
            <a:off x="1187208" y="1018781"/>
            <a:ext cx="140381" cy="154419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+mn-ea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475656" y="909881"/>
            <a:ext cx="340030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참고 문헌</a:t>
            </a:r>
            <a:endParaRPr lang="en-US" altLang="ko-KR" sz="22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500CDEB-3CD0-4DCE-9F8E-C9FCEA43B16C}"/>
              </a:ext>
            </a:extLst>
          </p:cNvPr>
          <p:cNvSpPr/>
          <p:nvPr/>
        </p:nvSpPr>
        <p:spPr>
          <a:xfrm>
            <a:off x="6934" y="861973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7" name="직각 삼각형 26">
            <a:extLst>
              <a:ext uri="{FF2B5EF4-FFF2-40B4-BE49-F238E27FC236}">
                <a16:creationId xmlns:a16="http://schemas.microsoft.com/office/drawing/2014/main" id="{0A5E261E-4554-4A9E-A4A4-E4C566CF9E29}"/>
              </a:ext>
            </a:extLst>
          </p:cNvPr>
          <p:cNvSpPr/>
          <p:nvPr/>
        </p:nvSpPr>
        <p:spPr>
          <a:xfrm rot="5400000">
            <a:off x="718972" y="1192047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8D537DF-5DD1-4794-A054-9970566E69D5}"/>
              </a:ext>
            </a:extLst>
          </p:cNvPr>
          <p:cNvSpPr txBox="1"/>
          <p:nvPr/>
        </p:nvSpPr>
        <p:spPr>
          <a:xfrm>
            <a:off x="123540" y="86197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n-ea"/>
              </a:rPr>
              <a:t>01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3BCB330-E204-435C-A927-5DE324ACFF10}"/>
              </a:ext>
            </a:extLst>
          </p:cNvPr>
          <p:cNvSpPr/>
          <p:nvPr/>
        </p:nvSpPr>
        <p:spPr>
          <a:xfrm>
            <a:off x="1376873" y="1556791"/>
            <a:ext cx="7371589" cy="30008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3776" indent="-263776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+mn-ea"/>
              </a:rPr>
              <a:t>Hadoop – </a:t>
            </a:r>
            <a:r>
              <a:rPr lang="en-US" altLang="ko-KR" dirty="0">
                <a:latin typeface="+mn-ea"/>
                <a:hlinkClick r:id="rId2"/>
              </a:rPr>
              <a:t>http://Hadoop.apache.org</a:t>
            </a: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+mn-ea"/>
            </a:endParaRPr>
          </a:p>
          <a:p>
            <a:pPr marL="263776" indent="-263776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</a:rPr>
              <a:t>보건 복지부 </a:t>
            </a:r>
            <a:r>
              <a:rPr lang="en-US" altLang="ko-KR" dirty="0">
                <a:latin typeface="+mn-ea"/>
              </a:rPr>
              <a:t>– http://www.mohw.go.kr</a:t>
            </a:r>
          </a:p>
          <a:p>
            <a:pPr>
              <a:lnSpc>
                <a:spcPct val="150000"/>
              </a:lnSpc>
            </a:pPr>
            <a:endParaRPr lang="en-US" altLang="ko-KR" dirty="0">
              <a:latin typeface="+mn-ea"/>
            </a:endParaRPr>
          </a:p>
          <a:p>
            <a:pPr marL="263776" indent="-263776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</a:rPr>
              <a:t>국민건강보험공단 </a:t>
            </a:r>
            <a:r>
              <a:rPr lang="en-US" altLang="ko-KR" dirty="0">
                <a:latin typeface="+mn-ea"/>
              </a:rPr>
              <a:t>- </a:t>
            </a:r>
            <a:r>
              <a:rPr lang="en-US" altLang="ko-KR" dirty="0">
                <a:latin typeface="+mn-ea"/>
                <a:hlinkClick r:id="rId3"/>
              </a:rPr>
              <a:t>http://www.nhis.or.kr</a:t>
            </a:r>
            <a:endParaRPr lang="en-US" altLang="ko-KR" dirty="0">
              <a:latin typeface="+mn-ea"/>
            </a:endParaRPr>
          </a:p>
          <a:p>
            <a:pPr marL="263776" indent="-263776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latin typeface="+mn-ea"/>
            </a:endParaRPr>
          </a:p>
          <a:p>
            <a:pPr marL="263776" indent="-263776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</a:rPr>
              <a:t>한국형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치매 평가검사</a:t>
            </a:r>
            <a:r>
              <a:rPr lang="en-US" altLang="ko-KR" dirty="0">
                <a:latin typeface="+mn-ea"/>
              </a:rPr>
              <a:t>_</a:t>
            </a:r>
            <a:r>
              <a:rPr lang="ko-KR" altLang="en-US" dirty="0" err="1">
                <a:latin typeface="+mn-ea"/>
              </a:rPr>
              <a:t>대한노인정신의학회</a:t>
            </a:r>
            <a:r>
              <a:rPr lang="ko-KR" altLang="en-US" dirty="0">
                <a:latin typeface="+mn-ea"/>
              </a:rPr>
              <a:t> 편 </a:t>
            </a:r>
            <a:r>
              <a:rPr lang="en-US" altLang="ko-KR" dirty="0">
                <a:latin typeface="+mn-ea"/>
              </a:rPr>
              <a:t>(</a:t>
            </a:r>
            <a:r>
              <a:rPr lang="ko-KR" altLang="en-US" dirty="0" err="1">
                <a:latin typeface="+mn-ea"/>
              </a:rPr>
              <a:t>학지사</a:t>
            </a:r>
            <a:r>
              <a:rPr lang="en-US" altLang="ko-KR" dirty="0">
                <a:latin typeface="+mn-ea"/>
              </a:rPr>
              <a:t>)</a:t>
            </a:r>
            <a:endParaRPr lang="ko-KR" altLang="en-US" dirty="0">
              <a:latin typeface="+mn-ea"/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288AEB3-390B-4D96-A132-CD45C69EE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1788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08977F2E-C1BC-4D86-9CD8-F23E27B9DF93}"/>
              </a:ext>
            </a:extLst>
          </p:cNvPr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68521500-CDCB-4CE2-BA9F-4B6AB9B3FB4B}"/>
              </a:ext>
            </a:extLst>
          </p:cNvPr>
          <p:cNvSpPr txBox="1"/>
          <p:nvPr/>
        </p:nvSpPr>
        <p:spPr>
          <a:xfrm>
            <a:off x="675063" y="130809"/>
            <a:ext cx="22407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필요기술 및 참고 문헌</a:t>
            </a: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j-ea"/>
              <a:ea typeface="+mj-ea"/>
            </a:endParaRPr>
          </a:p>
        </p:txBody>
      </p:sp>
      <p:sp>
        <p:nvSpPr>
          <p:cNvPr id="27" name="갈매기형 수장 14">
            <a:extLst>
              <a:ext uri="{FF2B5EF4-FFF2-40B4-BE49-F238E27FC236}">
                <a16:creationId xmlns:a16="http://schemas.microsoft.com/office/drawing/2014/main" id="{AEED02AF-BF7A-4298-AACA-A675542CC0DB}"/>
              </a:ext>
            </a:extLst>
          </p:cNvPr>
          <p:cNvSpPr/>
          <p:nvPr/>
        </p:nvSpPr>
        <p:spPr>
          <a:xfrm>
            <a:off x="1334859" y="1018781"/>
            <a:ext cx="140381" cy="154419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28" name="갈매기형 수장 15">
            <a:extLst>
              <a:ext uri="{FF2B5EF4-FFF2-40B4-BE49-F238E27FC236}">
                <a16:creationId xmlns:a16="http://schemas.microsoft.com/office/drawing/2014/main" id="{149299E0-286E-4DBF-9D49-5DA27F7C9B69}"/>
              </a:ext>
            </a:extLst>
          </p:cNvPr>
          <p:cNvSpPr/>
          <p:nvPr/>
        </p:nvSpPr>
        <p:spPr>
          <a:xfrm>
            <a:off x="1187208" y="1018781"/>
            <a:ext cx="140381" cy="154419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083DC07-5DBD-45E7-9C75-305DE47E7180}"/>
              </a:ext>
            </a:extLst>
          </p:cNvPr>
          <p:cNvSpPr txBox="1"/>
          <p:nvPr/>
        </p:nvSpPr>
        <p:spPr>
          <a:xfrm>
            <a:off x="1475656" y="909881"/>
            <a:ext cx="340030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참고 문헌 </a:t>
            </a:r>
            <a:r>
              <a:rPr lang="en-US" altLang="ko-KR" sz="22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(</a:t>
            </a:r>
            <a:r>
              <a:rPr lang="ko-KR" altLang="en-US" sz="22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콘텐츠</a:t>
            </a:r>
            <a:r>
              <a:rPr lang="en-US" altLang="ko-KR" sz="22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</a:rPr>
              <a:t>)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DE50C17-6066-430B-8A7B-49712BF5A56C}"/>
              </a:ext>
            </a:extLst>
          </p:cNvPr>
          <p:cNvSpPr/>
          <p:nvPr/>
        </p:nvSpPr>
        <p:spPr>
          <a:xfrm>
            <a:off x="6934" y="861973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31" name="직각 삼각형 30">
            <a:extLst>
              <a:ext uri="{FF2B5EF4-FFF2-40B4-BE49-F238E27FC236}">
                <a16:creationId xmlns:a16="http://schemas.microsoft.com/office/drawing/2014/main" id="{DBE88BCD-0774-4927-B5F3-021C988B3A87}"/>
              </a:ext>
            </a:extLst>
          </p:cNvPr>
          <p:cNvSpPr/>
          <p:nvPr/>
        </p:nvSpPr>
        <p:spPr>
          <a:xfrm rot="5400000">
            <a:off x="718972" y="1192047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D5BB1C2-891E-4B07-A7D2-D0E37494EC02}"/>
              </a:ext>
            </a:extLst>
          </p:cNvPr>
          <p:cNvSpPr txBox="1"/>
          <p:nvPr/>
        </p:nvSpPr>
        <p:spPr>
          <a:xfrm>
            <a:off x="123540" y="86197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01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1E633F8F-2BAD-47F1-AB34-EE8CB025DA4A}"/>
              </a:ext>
            </a:extLst>
          </p:cNvPr>
          <p:cNvSpPr/>
          <p:nvPr/>
        </p:nvSpPr>
        <p:spPr>
          <a:xfrm>
            <a:off x="1376873" y="1556791"/>
            <a:ext cx="7371589" cy="61096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3776" indent="-263776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latin typeface="+mj-ea"/>
                <a:ea typeface="+mj-ea"/>
              </a:rPr>
              <a:t>한국형</a:t>
            </a:r>
            <a:r>
              <a:rPr lang="en-US" altLang="ko-KR" sz="1100" dirty="0">
                <a:latin typeface="+mj-ea"/>
                <a:ea typeface="+mj-ea"/>
              </a:rPr>
              <a:t> </a:t>
            </a:r>
            <a:r>
              <a:rPr lang="ko-KR" altLang="en-US" sz="1100" dirty="0">
                <a:latin typeface="+mj-ea"/>
                <a:ea typeface="+mj-ea"/>
              </a:rPr>
              <a:t>치매 평가검사</a:t>
            </a:r>
            <a:r>
              <a:rPr lang="en-US" altLang="ko-KR" sz="1100" dirty="0">
                <a:latin typeface="+mj-ea"/>
                <a:ea typeface="+mj-ea"/>
              </a:rPr>
              <a:t>_</a:t>
            </a:r>
            <a:r>
              <a:rPr lang="ko-KR" altLang="en-US" sz="1100" dirty="0" err="1">
                <a:latin typeface="+mj-ea"/>
                <a:ea typeface="+mj-ea"/>
              </a:rPr>
              <a:t>대한노인정신의학회</a:t>
            </a:r>
            <a:r>
              <a:rPr lang="ko-KR" altLang="en-US" sz="1100" dirty="0">
                <a:latin typeface="+mj-ea"/>
                <a:ea typeface="+mj-ea"/>
              </a:rPr>
              <a:t> 편 </a:t>
            </a:r>
            <a:r>
              <a:rPr lang="en-US" altLang="ko-KR" sz="1100" dirty="0">
                <a:latin typeface="+mj-ea"/>
                <a:ea typeface="+mj-ea"/>
              </a:rPr>
              <a:t>(</a:t>
            </a:r>
            <a:r>
              <a:rPr lang="ko-KR" altLang="en-US" sz="1100" dirty="0" err="1">
                <a:latin typeface="+mj-ea"/>
                <a:ea typeface="+mj-ea"/>
              </a:rPr>
              <a:t>학지사</a:t>
            </a:r>
            <a:r>
              <a:rPr lang="en-US" altLang="ko-KR" sz="1100" dirty="0">
                <a:latin typeface="+mj-ea"/>
                <a:ea typeface="+mj-ea"/>
              </a:rPr>
              <a:t>)</a:t>
            </a:r>
          </a:p>
          <a:p>
            <a:pPr marL="263776" indent="-263776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100" dirty="0">
              <a:latin typeface="+mj-ea"/>
              <a:ea typeface="+mj-ea"/>
            </a:endParaRPr>
          </a:p>
          <a:p>
            <a:pPr marL="263776" indent="-263776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dirty="0" err="1">
                <a:latin typeface="+mj-ea"/>
                <a:ea typeface="+mj-ea"/>
              </a:rPr>
              <a:t>RehaCom</a:t>
            </a:r>
            <a:r>
              <a:rPr lang="en-US" altLang="ko-KR" sz="1100" dirty="0">
                <a:latin typeface="+mj-ea"/>
                <a:ea typeface="+mj-ea"/>
              </a:rPr>
              <a:t> Version 5</a:t>
            </a:r>
          </a:p>
          <a:p>
            <a:pPr marL="263776" indent="-263776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100" dirty="0">
              <a:latin typeface="+mj-ea"/>
              <a:ea typeface="+mj-ea"/>
            </a:endParaRPr>
          </a:p>
          <a:p>
            <a:pPr marL="263776" indent="-263776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+mj-ea"/>
                <a:ea typeface="+mj-ea"/>
              </a:rPr>
              <a:t>[1] R. Rodriguez-Jimenez, C. Avila, et al, “Differential dorsolateral prefrontal cortex activation during a verbal n-back task according to sensory modality.”, </a:t>
            </a:r>
            <a:r>
              <a:rPr lang="en-US" altLang="ko-KR" sz="1100" dirty="0" err="1">
                <a:latin typeface="+mj-ea"/>
                <a:ea typeface="+mj-ea"/>
              </a:rPr>
              <a:t>Behavioural</a:t>
            </a:r>
            <a:r>
              <a:rPr lang="en-US" altLang="ko-KR" sz="1100" dirty="0">
                <a:latin typeface="+mj-ea"/>
                <a:ea typeface="+mj-ea"/>
              </a:rPr>
              <a:t> Brain Research, 205(1), 299-302, 2009</a:t>
            </a:r>
          </a:p>
          <a:p>
            <a:pPr marL="263776" indent="-263776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ko-KR" sz="1100" dirty="0">
              <a:latin typeface="+mj-ea"/>
              <a:ea typeface="+mj-ea"/>
            </a:endParaRPr>
          </a:p>
          <a:p>
            <a:pPr marL="263776" indent="-263776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+mj-ea"/>
                <a:ea typeface="+mj-ea"/>
              </a:rPr>
              <a:t>Stroop, John Ridley (1935). "Studies of interference in serial verbal reactions". Journal of Experimental Psychology 18: 643</a:t>
            </a:r>
            <a:r>
              <a:rPr lang="ko-KR" altLang="ko-KR" sz="1100" dirty="0">
                <a:latin typeface="+mj-ea"/>
                <a:ea typeface="+mj-ea"/>
              </a:rPr>
              <a:t>–</a:t>
            </a:r>
            <a:r>
              <a:rPr lang="en-US" altLang="ko-KR" sz="1100" dirty="0">
                <a:latin typeface="+mj-ea"/>
                <a:ea typeface="+mj-ea"/>
              </a:rPr>
              <a:t>662. doi:10.1037/h0054651</a:t>
            </a:r>
          </a:p>
          <a:p>
            <a:pPr marL="263776" indent="-263776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ko-KR" sz="1100" dirty="0">
              <a:latin typeface="+mj-ea"/>
              <a:ea typeface="+mj-ea"/>
            </a:endParaRPr>
          </a:p>
          <a:p>
            <a:pPr marL="263776" indent="-263776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dirty="0" err="1">
                <a:latin typeface="+mj-ea"/>
                <a:ea typeface="+mj-ea"/>
              </a:rPr>
              <a:t>Lansbergen</a:t>
            </a:r>
            <a:r>
              <a:rPr lang="en-US" altLang="ko-KR" sz="1100" dirty="0">
                <a:latin typeface="+mj-ea"/>
                <a:ea typeface="+mj-ea"/>
              </a:rPr>
              <a:t> MM, </a:t>
            </a:r>
            <a:r>
              <a:rPr lang="en-US" altLang="ko-KR" sz="1100" dirty="0" err="1">
                <a:latin typeface="+mj-ea"/>
                <a:ea typeface="+mj-ea"/>
              </a:rPr>
              <a:t>Kenemans</a:t>
            </a:r>
            <a:r>
              <a:rPr lang="en-US" altLang="ko-KR" sz="1100" dirty="0">
                <a:latin typeface="+mj-ea"/>
                <a:ea typeface="+mj-ea"/>
              </a:rPr>
              <a:t> JL, van </a:t>
            </a:r>
            <a:r>
              <a:rPr lang="en-US" altLang="ko-KR" sz="1100" dirty="0" err="1">
                <a:latin typeface="+mj-ea"/>
                <a:ea typeface="+mj-ea"/>
              </a:rPr>
              <a:t>Engeland</a:t>
            </a:r>
            <a:r>
              <a:rPr lang="en-US" altLang="ko-KR" sz="1100" dirty="0">
                <a:latin typeface="+mj-ea"/>
                <a:ea typeface="+mj-ea"/>
              </a:rPr>
              <a:t> H (March 2007). "Stroop interference and attention-deficit/hyperactivity disorder: a review and meta-analysis". Neuropsychology 21 (2): 251</a:t>
            </a:r>
            <a:r>
              <a:rPr lang="ko-KR" altLang="ko-KR" sz="1100" dirty="0">
                <a:latin typeface="+mj-ea"/>
                <a:ea typeface="+mj-ea"/>
              </a:rPr>
              <a:t>–</a:t>
            </a:r>
            <a:r>
              <a:rPr lang="en-US" altLang="ko-KR" sz="1100" dirty="0">
                <a:latin typeface="+mj-ea"/>
                <a:ea typeface="+mj-ea"/>
              </a:rPr>
              <a:t>62.</a:t>
            </a:r>
          </a:p>
          <a:p>
            <a:pPr marL="263776" indent="-263776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ko-KR" sz="1100" dirty="0">
              <a:latin typeface="+mj-ea"/>
              <a:ea typeface="+mj-ea"/>
            </a:endParaRPr>
          </a:p>
          <a:p>
            <a:pPr marL="263776" indent="-263776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ko-KR" sz="1100" dirty="0">
                <a:latin typeface="+mj-ea"/>
                <a:ea typeface="+mj-ea"/>
              </a:rPr>
              <a:t>신민섭</a:t>
            </a:r>
            <a:r>
              <a:rPr lang="en-US" altLang="ko-KR" sz="1100" dirty="0">
                <a:latin typeface="+mj-ea"/>
                <a:ea typeface="+mj-ea"/>
              </a:rPr>
              <a:t>, </a:t>
            </a:r>
            <a:r>
              <a:rPr lang="ko-KR" altLang="ko-KR" sz="1100" dirty="0">
                <a:latin typeface="+mj-ea"/>
                <a:ea typeface="+mj-ea"/>
              </a:rPr>
              <a:t>조성준</a:t>
            </a:r>
            <a:r>
              <a:rPr lang="en-US" altLang="ko-KR" sz="1100" dirty="0">
                <a:latin typeface="+mj-ea"/>
                <a:ea typeface="+mj-ea"/>
              </a:rPr>
              <a:t>, </a:t>
            </a:r>
            <a:r>
              <a:rPr lang="ko-KR" altLang="ko-KR" sz="1100" dirty="0">
                <a:latin typeface="+mj-ea"/>
                <a:ea typeface="+mj-ea"/>
              </a:rPr>
              <a:t>전선영</a:t>
            </a:r>
            <a:r>
              <a:rPr lang="en-US" altLang="ko-KR" sz="1100" dirty="0">
                <a:latin typeface="+mj-ea"/>
                <a:ea typeface="+mj-ea"/>
              </a:rPr>
              <a:t>, </a:t>
            </a:r>
            <a:r>
              <a:rPr lang="ko-KR" altLang="ko-KR" sz="1100" dirty="0" err="1">
                <a:latin typeface="+mj-ea"/>
                <a:ea typeface="+mj-ea"/>
              </a:rPr>
              <a:t>홍강의</a:t>
            </a:r>
            <a:r>
              <a:rPr lang="en-US" altLang="ko-KR" sz="1100" dirty="0">
                <a:latin typeface="+mj-ea"/>
                <a:ea typeface="+mj-ea"/>
              </a:rPr>
              <a:t>. “</a:t>
            </a:r>
            <a:r>
              <a:rPr lang="ko-KR" altLang="ko-KR" sz="1100" dirty="0">
                <a:latin typeface="+mj-ea"/>
                <a:ea typeface="+mj-ea"/>
              </a:rPr>
              <a:t>전산화된 주의력장애 진단시스템의 개발 및 표준화 연구</a:t>
            </a:r>
            <a:r>
              <a:rPr lang="en-US" altLang="ko-KR" sz="1100" dirty="0">
                <a:latin typeface="+mj-ea"/>
                <a:ea typeface="+mj-ea"/>
              </a:rPr>
              <a:t>”, </a:t>
            </a:r>
            <a:r>
              <a:rPr lang="ko-KR" altLang="ko-KR" sz="1100" dirty="0">
                <a:latin typeface="+mj-ea"/>
                <a:ea typeface="+mj-ea"/>
              </a:rPr>
              <a:t>소아</a:t>
            </a:r>
            <a:r>
              <a:rPr lang="en-US" altLang="ko-KR" sz="1100" dirty="0">
                <a:latin typeface="+mj-ea"/>
                <a:ea typeface="+mj-ea"/>
              </a:rPr>
              <a:t>·</a:t>
            </a:r>
            <a:r>
              <a:rPr lang="ko-KR" altLang="ko-KR" sz="1100" dirty="0">
                <a:latin typeface="+mj-ea"/>
                <a:ea typeface="+mj-ea"/>
              </a:rPr>
              <a:t>청소년정신의학 </a:t>
            </a:r>
            <a:r>
              <a:rPr lang="ko-KR" altLang="ko-KR" sz="1100" dirty="0" err="1">
                <a:latin typeface="+mj-ea"/>
                <a:ea typeface="+mj-ea"/>
              </a:rPr>
              <a:t>청소년정신의학</a:t>
            </a:r>
            <a:r>
              <a:rPr lang="ko-KR" altLang="ko-KR" sz="1100" dirty="0">
                <a:latin typeface="+mj-ea"/>
                <a:ea typeface="+mj-ea"/>
              </a:rPr>
              <a:t> 제</a:t>
            </a:r>
            <a:r>
              <a:rPr lang="en-US" altLang="ko-KR" sz="1100" dirty="0">
                <a:latin typeface="+mj-ea"/>
                <a:ea typeface="+mj-ea"/>
              </a:rPr>
              <a:t>11</a:t>
            </a:r>
            <a:r>
              <a:rPr lang="ko-KR" altLang="ko-KR" sz="1100" dirty="0">
                <a:latin typeface="+mj-ea"/>
                <a:ea typeface="+mj-ea"/>
              </a:rPr>
              <a:t>권 제</a:t>
            </a:r>
            <a:r>
              <a:rPr lang="en-US" altLang="ko-KR" sz="1100" dirty="0">
                <a:latin typeface="+mj-ea"/>
                <a:ea typeface="+mj-ea"/>
              </a:rPr>
              <a:t>1</a:t>
            </a:r>
            <a:r>
              <a:rPr lang="ko-KR" altLang="ko-KR" sz="1100" dirty="0">
                <a:latin typeface="+mj-ea"/>
                <a:ea typeface="+mj-ea"/>
              </a:rPr>
              <a:t>호 </a:t>
            </a:r>
            <a:r>
              <a:rPr lang="en-US" altLang="ko-KR" sz="1100" dirty="0">
                <a:latin typeface="+mj-ea"/>
                <a:ea typeface="+mj-ea"/>
              </a:rPr>
              <a:t>2000</a:t>
            </a:r>
          </a:p>
          <a:p>
            <a:pPr marL="263776" indent="-263776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100" dirty="0">
              <a:latin typeface="+mj-ea"/>
              <a:ea typeface="+mj-ea"/>
            </a:endParaRPr>
          </a:p>
          <a:p>
            <a:pPr marL="263776" indent="-263776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 err="1">
                <a:latin typeface="+mj-ea"/>
                <a:ea typeface="+mj-ea"/>
              </a:rPr>
              <a:t>정원미</a:t>
            </a:r>
            <a:r>
              <a:rPr lang="en-US" altLang="ko-KR" sz="1100" dirty="0">
                <a:latin typeface="+mj-ea"/>
                <a:ea typeface="+mj-ea"/>
              </a:rPr>
              <a:t>, </a:t>
            </a:r>
            <a:r>
              <a:rPr lang="ko-KR" altLang="en-US" sz="1100" dirty="0">
                <a:latin typeface="+mj-ea"/>
                <a:ea typeface="+mj-ea"/>
              </a:rPr>
              <a:t>황윤정</a:t>
            </a:r>
            <a:r>
              <a:rPr lang="en-US" altLang="ko-KR" sz="1100" dirty="0">
                <a:latin typeface="+mj-ea"/>
                <a:ea typeface="+mj-ea"/>
              </a:rPr>
              <a:t>, </a:t>
            </a:r>
            <a:r>
              <a:rPr lang="ko-KR" altLang="en-US" sz="1100" dirty="0">
                <a:latin typeface="+mj-ea"/>
                <a:ea typeface="+mj-ea"/>
              </a:rPr>
              <a:t>윤종철</a:t>
            </a:r>
            <a:r>
              <a:rPr lang="en-US" altLang="ko-KR" sz="1100" dirty="0">
                <a:latin typeface="+mj-ea"/>
                <a:ea typeface="+mj-ea"/>
              </a:rPr>
              <a:t>(2010). “</a:t>
            </a:r>
            <a:r>
              <a:rPr lang="ko-KR" altLang="en-US" sz="1100" dirty="0">
                <a:latin typeface="+mj-ea"/>
                <a:ea typeface="+mj-ea"/>
              </a:rPr>
              <a:t>지역사회 </a:t>
            </a:r>
            <a:r>
              <a:rPr lang="ko-KR" altLang="en-US" sz="1100" dirty="0" err="1">
                <a:latin typeface="+mj-ea"/>
                <a:ea typeface="+mj-ea"/>
              </a:rPr>
              <a:t>경증치매환자를</a:t>
            </a:r>
            <a:r>
              <a:rPr lang="ko-KR" altLang="en-US" sz="1100" dirty="0">
                <a:latin typeface="+mj-ea"/>
                <a:ea typeface="+mj-ea"/>
              </a:rPr>
              <a:t> 대상으로 한 전산화 인지재활 치료</a:t>
            </a:r>
            <a:r>
              <a:rPr lang="en-US" altLang="ko-KR" sz="1100" dirty="0">
                <a:latin typeface="+mj-ea"/>
                <a:ea typeface="+mj-ea"/>
              </a:rPr>
              <a:t>(COMCOG) </a:t>
            </a:r>
            <a:r>
              <a:rPr lang="ko-KR" altLang="en-US" sz="1100" dirty="0">
                <a:latin typeface="+mj-ea"/>
                <a:ea typeface="+mj-ea"/>
              </a:rPr>
              <a:t>효과</a:t>
            </a:r>
            <a:r>
              <a:rPr lang="en-US" altLang="ko-KR" sz="1100" dirty="0">
                <a:latin typeface="+mj-ea"/>
                <a:ea typeface="+mj-ea"/>
              </a:rPr>
              <a:t>”</a:t>
            </a:r>
          </a:p>
          <a:p>
            <a:pPr marL="263776" indent="-263776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100" dirty="0">
              <a:latin typeface="+mj-ea"/>
              <a:ea typeface="+mj-ea"/>
            </a:endParaRPr>
          </a:p>
          <a:p>
            <a:pPr marL="263776" indent="-263776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latin typeface="+mj-ea"/>
                <a:ea typeface="+mj-ea"/>
              </a:rPr>
              <a:t>권준수</a:t>
            </a:r>
            <a:r>
              <a:rPr lang="en-US" altLang="ko-KR" sz="1100" dirty="0">
                <a:latin typeface="+mj-ea"/>
                <a:ea typeface="+mj-ea"/>
              </a:rPr>
              <a:t>, </a:t>
            </a:r>
            <a:r>
              <a:rPr lang="ko-KR" altLang="en-US" sz="1100" dirty="0" err="1">
                <a:latin typeface="+mj-ea"/>
                <a:ea typeface="+mj-ea"/>
              </a:rPr>
              <a:t>류인균</a:t>
            </a:r>
            <a:r>
              <a:rPr lang="en-US" altLang="ko-KR" sz="1100" dirty="0">
                <a:latin typeface="+mj-ea"/>
                <a:ea typeface="+mj-ea"/>
              </a:rPr>
              <a:t>, </a:t>
            </a:r>
            <a:r>
              <a:rPr lang="ko-KR" altLang="en-US" sz="1100" dirty="0">
                <a:latin typeface="+mj-ea"/>
                <a:ea typeface="+mj-ea"/>
              </a:rPr>
              <a:t>홍경수</a:t>
            </a:r>
            <a:r>
              <a:rPr lang="en-US" altLang="ko-KR" sz="1100" dirty="0">
                <a:latin typeface="+mj-ea"/>
                <a:ea typeface="+mj-ea"/>
              </a:rPr>
              <a:t>, </a:t>
            </a:r>
            <a:r>
              <a:rPr lang="ko-KR" altLang="en-US" sz="1100" dirty="0" err="1">
                <a:latin typeface="+mj-ea"/>
                <a:ea typeface="+mj-ea"/>
              </a:rPr>
              <a:t>연병길</a:t>
            </a:r>
            <a:r>
              <a:rPr lang="en-US" altLang="ko-KR" sz="1100" dirty="0">
                <a:latin typeface="+mj-ea"/>
                <a:ea typeface="+mj-ea"/>
              </a:rPr>
              <a:t>, </a:t>
            </a:r>
            <a:r>
              <a:rPr lang="ko-KR" altLang="en-US" sz="1100" dirty="0" err="1">
                <a:latin typeface="+mj-ea"/>
                <a:ea typeface="+mj-ea"/>
              </a:rPr>
              <a:t>하규섭</a:t>
            </a:r>
            <a:r>
              <a:rPr lang="en-US" altLang="ko-KR" sz="1100" dirty="0">
                <a:latin typeface="+mj-ea"/>
                <a:ea typeface="+mj-ea"/>
              </a:rPr>
              <a:t>(2002). “</a:t>
            </a:r>
            <a:r>
              <a:rPr lang="ko-KR" altLang="en-US" sz="1100" dirty="0">
                <a:latin typeface="+mj-ea"/>
                <a:ea typeface="+mj-ea"/>
              </a:rPr>
              <a:t>한국 성인 기억력 평가를 위한 전산화 도구의 개발과 표준화</a:t>
            </a:r>
            <a:r>
              <a:rPr lang="en-US" altLang="ko-KR" sz="1100" dirty="0">
                <a:latin typeface="+mj-ea"/>
                <a:ea typeface="+mj-ea"/>
              </a:rPr>
              <a:t>”</a:t>
            </a:r>
            <a:endParaRPr lang="ko-KR" altLang="ko-KR" sz="1100" dirty="0">
              <a:latin typeface="+mj-ea"/>
              <a:ea typeface="+mj-ea"/>
            </a:endParaRPr>
          </a:p>
          <a:p>
            <a:pPr marL="263776" indent="-263776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latin typeface="+mj-ea"/>
              <a:ea typeface="+mj-ea"/>
            </a:endParaRPr>
          </a:p>
          <a:p>
            <a:pPr marL="263776" indent="-263776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latin typeface="+mj-ea"/>
              <a:ea typeface="+mj-ea"/>
            </a:endParaRPr>
          </a:p>
          <a:p>
            <a:pPr marL="263776" indent="-263776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34" name="슬라이드 번호 개체 틀 6">
            <a:extLst>
              <a:ext uri="{FF2B5EF4-FFF2-40B4-BE49-F238E27FC236}">
                <a16:creationId xmlns:a16="http://schemas.microsoft.com/office/drawing/2014/main" id="{02B5DC6F-595D-416F-8AF5-B3E467DA69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72CEB9E3-907B-4C9E-8669-48B8CFAF986F}" type="slidenum">
              <a:rPr lang="ko-KR" altLang="en-US" smtClean="0">
                <a:latin typeface="+mj-ea"/>
                <a:ea typeface="+mj-ea"/>
              </a:rPr>
              <a:t>43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90745503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1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83568" y="3075057"/>
            <a:ext cx="33330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Thank you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344064" y="5585231"/>
            <a:ext cx="27545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n-ea"/>
              </a:rPr>
              <a:t>세션 </a:t>
            </a:r>
            <a:r>
              <a:rPr lang="en-US" altLang="ko-KR" sz="1400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n-ea"/>
              </a:rPr>
              <a:t>3 |  </a:t>
            </a:r>
            <a:r>
              <a:rPr lang="ko-KR" altLang="en-US" sz="1400" dirty="0" err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n-ea"/>
              </a:rPr>
              <a:t>구신이조</a:t>
            </a:r>
            <a:endParaRPr lang="en-US" altLang="ko-KR" sz="1400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+mn-ea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381E99F-473A-45B7-B46D-BD2EF5414F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3398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1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A375EC1B-6503-4491-ABD9-82765D54459C}"/>
              </a:ext>
            </a:extLst>
          </p:cNvPr>
          <p:cNvGrpSpPr/>
          <p:nvPr/>
        </p:nvGrpSpPr>
        <p:grpSpPr>
          <a:xfrm>
            <a:off x="1763688" y="2996952"/>
            <a:ext cx="5616624" cy="873388"/>
            <a:chOff x="1767862" y="3143354"/>
            <a:chExt cx="5616624" cy="873388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676AB2F-D57C-49CD-AB0A-64E70B73992D}"/>
                </a:ext>
              </a:extLst>
            </p:cNvPr>
            <p:cNvSpPr txBox="1"/>
            <p:nvPr/>
          </p:nvSpPr>
          <p:spPr>
            <a:xfrm>
              <a:off x="1767862" y="3143354"/>
              <a:ext cx="5616624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000" b="1" dirty="0">
                  <a:ln>
                    <a:solidFill>
                      <a:schemeClr val="bg1">
                        <a:lumMod val="85000"/>
                        <a:alpha val="3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+mj-lt"/>
                  <a:ea typeface="+mj-ea"/>
                </a:rPr>
                <a:t>종합 설계 개요</a:t>
              </a:r>
              <a:endParaRPr lang="en-US" altLang="ko-KR" sz="3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2299E86-A886-4967-8132-D2123A61D58D}"/>
                </a:ext>
              </a:extLst>
            </p:cNvPr>
            <p:cNvSpPr txBox="1"/>
            <p:nvPr/>
          </p:nvSpPr>
          <p:spPr>
            <a:xfrm>
              <a:off x="3720990" y="3647410"/>
              <a:ext cx="17103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bg1">
                        <a:lumMod val="85000"/>
                        <a:alpha val="3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+mj-lt"/>
                  <a:ea typeface="+mj-ea"/>
                </a:rPr>
                <a:t>01</a:t>
              </a: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E49443D-89EC-435B-A8FC-0BB0F9F4E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>
                <a:latin typeface="+mj-lt"/>
              </a:rPr>
              <a:t>5</a:t>
            </a:fld>
            <a:endParaRPr lang="ko-KR" altLang="en-US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8653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75063" y="130809"/>
            <a:ext cx="17366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졸업 연구 개요</a:t>
            </a: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-9283" y="886789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0" name="직각 삼각형 9"/>
          <p:cNvSpPr/>
          <p:nvPr/>
        </p:nvSpPr>
        <p:spPr>
          <a:xfrm rot="5400000">
            <a:off x="702755" y="1216863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23549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01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7504" y="13407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n-ea"/>
              </a:rPr>
              <a:t>02</a:t>
            </a:r>
          </a:p>
        </p:txBody>
      </p:sp>
      <p:sp>
        <p:nvSpPr>
          <p:cNvPr id="15" name="갈매기형 수장 14"/>
          <p:cNvSpPr/>
          <p:nvPr/>
        </p:nvSpPr>
        <p:spPr>
          <a:xfrm>
            <a:off x="1334859" y="1018781"/>
            <a:ext cx="140381" cy="154419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+mn-ea"/>
            </a:endParaRPr>
          </a:p>
        </p:txBody>
      </p:sp>
      <p:sp>
        <p:nvSpPr>
          <p:cNvPr id="16" name="갈매기형 수장 15"/>
          <p:cNvSpPr/>
          <p:nvPr/>
        </p:nvSpPr>
        <p:spPr>
          <a:xfrm>
            <a:off x="1187208" y="1018781"/>
            <a:ext cx="140381" cy="154419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+mn-ea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505605" y="897006"/>
            <a:ext cx="340030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연구 개발 배경</a:t>
            </a:r>
            <a:endParaRPr lang="en-US" altLang="ko-KR" sz="22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pic>
        <p:nvPicPr>
          <p:cNvPr id="21" name="_x331197352" descr="cif00001">
            <a:extLst>
              <a:ext uri="{FF2B5EF4-FFF2-40B4-BE49-F238E27FC236}">
                <a16:creationId xmlns:a16="http://schemas.microsoft.com/office/drawing/2014/main" id="{DDF9F144-56D9-43A9-B353-C8E5F41E1E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124" y="1898537"/>
            <a:ext cx="3428541" cy="199384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59C17906-0220-4238-B3ED-D87067E92864}"/>
              </a:ext>
            </a:extLst>
          </p:cNvPr>
          <p:cNvSpPr/>
          <p:nvPr/>
        </p:nvSpPr>
        <p:spPr>
          <a:xfrm>
            <a:off x="1505516" y="5108341"/>
            <a:ext cx="7329733" cy="6249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1292" dirty="0">
              <a:solidFill>
                <a:schemeClr val="accent2">
                  <a:lumMod val="50000"/>
                </a:schemeClr>
              </a:solidFill>
              <a:latin typeface="+mn-ea"/>
            </a:endParaRPr>
          </a:p>
          <a:p>
            <a:pPr marL="158265" indent="-158265">
              <a:lnSpc>
                <a:spcPct val="150000"/>
              </a:lnSpc>
              <a:buFontTx/>
              <a:buChar char="-"/>
            </a:pPr>
            <a:endParaRPr lang="ko-KR" altLang="en-US" sz="1015" dirty="0">
              <a:latin typeface="+mn-ea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75527E3-9727-48DB-9D6B-16C6CC79FE65}"/>
              </a:ext>
            </a:extLst>
          </p:cNvPr>
          <p:cNvSpPr/>
          <p:nvPr/>
        </p:nvSpPr>
        <p:spPr>
          <a:xfrm>
            <a:off x="1505516" y="4501711"/>
            <a:ext cx="20583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+mn-ea"/>
              </a:rPr>
              <a:t>치매환자의 증가</a:t>
            </a:r>
            <a:endParaRPr lang="en-US" altLang="ko-KR" sz="1600" dirty="0">
              <a:latin typeface="+mn-ea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A4631C74-2818-4107-B791-BDF6A8BDF6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7821" y="1898537"/>
            <a:ext cx="3054244" cy="199384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4457D6E8-9B45-4053-96DC-D23EA6697543}"/>
              </a:ext>
            </a:extLst>
          </p:cNvPr>
          <p:cNvSpPr/>
          <p:nvPr/>
        </p:nvSpPr>
        <p:spPr>
          <a:xfrm>
            <a:off x="1505515" y="5045627"/>
            <a:ext cx="313848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+mn-ea"/>
              </a:rPr>
              <a:t>초로기 치매 환자의 증가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53DABD3-09C7-41AC-A5E4-B08B78200225}"/>
              </a:ext>
            </a:extLst>
          </p:cNvPr>
          <p:cNvSpPr/>
          <p:nvPr/>
        </p:nvSpPr>
        <p:spPr>
          <a:xfrm>
            <a:off x="1505515" y="5629641"/>
            <a:ext cx="596684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+mn-ea"/>
              </a:rPr>
              <a:t>인지재활 치료에 대한 시간적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>
                <a:latin typeface="+mn-ea"/>
              </a:rPr>
              <a:t>공간적 접근성이 떨어짐</a:t>
            </a:r>
            <a:endParaRPr lang="en-US" altLang="ko-KR" sz="1600" dirty="0">
              <a:latin typeface="+mn-ea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E3B82AC-B03A-46EA-AAA0-C7650665D956}"/>
              </a:ext>
            </a:extLst>
          </p:cNvPr>
          <p:cNvSpPr/>
          <p:nvPr/>
        </p:nvSpPr>
        <p:spPr>
          <a:xfrm>
            <a:off x="3786650" y="3906609"/>
            <a:ext cx="1053674" cy="2627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738" dirty="0">
                <a:solidFill>
                  <a:schemeClr val="accent2">
                    <a:lumMod val="50000"/>
                  </a:schemeClr>
                </a:solidFill>
                <a:latin typeface="+mn-ea"/>
              </a:rPr>
              <a:t>&lt;</a:t>
            </a:r>
            <a:r>
              <a:rPr lang="ko-KR" altLang="en-US" sz="738" dirty="0">
                <a:solidFill>
                  <a:schemeClr val="accent2">
                    <a:lumMod val="50000"/>
                  </a:schemeClr>
                </a:solidFill>
                <a:latin typeface="+mn-ea"/>
              </a:rPr>
              <a:t>보건복지부</a:t>
            </a:r>
            <a:r>
              <a:rPr lang="en-US" altLang="ko-KR" sz="738" dirty="0">
                <a:solidFill>
                  <a:schemeClr val="accent2">
                    <a:lumMod val="50000"/>
                  </a:schemeClr>
                </a:solidFill>
                <a:latin typeface="+mn-ea"/>
              </a:rPr>
              <a:t>, 2012&gt;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4F0C339-0222-439E-AAB8-8BEE8209446D}"/>
              </a:ext>
            </a:extLst>
          </p:cNvPr>
          <p:cNvSpPr/>
          <p:nvPr/>
        </p:nvSpPr>
        <p:spPr>
          <a:xfrm>
            <a:off x="7472361" y="3905807"/>
            <a:ext cx="1362888" cy="2627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738" dirty="0">
                <a:solidFill>
                  <a:schemeClr val="accent2">
                    <a:lumMod val="50000"/>
                  </a:schemeClr>
                </a:solidFill>
                <a:latin typeface="+mn-ea"/>
              </a:rPr>
              <a:t>&lt;</a:t>
            </a:r>
            <a:r>
              <a:rPr lang="ko-KR" altLang="en-US" sz="738" dirty="0">
                <a:solidFill>
                  <a:schemeClr val="accent2">
                    <a:lumMod val="50000"/>
                  </a:schemeClr>
                </a:solidFill>
                <a:latin typeface="+mn-ea"/>
              </a:rPr>
              <a:t>국민건강보험공단</a:t>
            </a:r>
            <a:r>
              <a:rPr lang="en-US" altLang="ko-KR" sz="738" dirty="0">
                <a:solidFill>
                  <a:schemeClr val="accent2">
                    <a:lumMod val="50000"/>
                  </a:schemeClr>
                </a:solidFill>
                <a:latin typeface="+mn-ea"/>
              </a:rPr>
              <a:t>, 2011&gt;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80E9E23-7240-4402-88B6-95C2B44BF1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5781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갈매기형 수장 14"/>
          <p:cNvSpPr/>
          <p:nvPr/>
        </p:nvSpPr>
        <p:spPr>
          <a:xfrm>
            <a:off x="1334859" y="1018781"/>
            <a:ext cx="140381" cy="154419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+mn-ea"/>
            </a:endParaRPr>
          </a:p>
        </p:txBody>
      </p:sp>
      <p:sp>
        <p:nvSpPr>
          <p:cNvPr id="16" name="갈매기형 수장 15"/>
          <p:cNvSpPr/>
          <p:nvPr/>
        </p:nvSpPr>
        <p:spPr>
          <a:xfrm>
            <a:off x="1187208" y="1018781"/>
            <a:ext cx="140381" cy="154419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+mn-ea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484698" y="909881"/>
            <a:ext cx="340030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연구 개발 목표</a:t>
            </a:r>
            <a:endParaRPr lang="en-US" altLang="ko-KR" sz="22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500CDEB-3CD0-4DCE-9F8E-C9FCEA43B16C}"/>
              </a:ext>
            </a:extLst>
          </p:cNvPr>
          <p:cNvSpPr/>
          <p:nvPr/>
        </p:nvSpPr>
        <p:spPr>
          <a:xfrm>
            <a:off x="0" y="1343768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7" name="직각 삼각형 26">
            <a:extLst>
              <a:ext uri="{FF2B5EF4-FFF2-40B4-BE49-F238E27FC236}">
                <a16:creationId xmlns:a16="http://schemas.microsoft.com/office/drawing/2014/main" id="{0A5E261E-4554-4A9E-A4A4-E4C566CF9E29}"/>
              </a:ext>
            </a:extLst>
          </p:cNvPr>
          <p:cNvSpPr/>
          <p:nvPr/>
        </p:nvSpPr>
        <p:spPr>
          <a:xfrm rot="5400000">
            <a:off x="712038" y="1673842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877A47C-EFB4-4710-BB36-09005ED00ED2}"/>
              </a:ext>
            </a:extLst>
          </p:cNvPr>
          <p:cNvSpPr txBox="1"/>
          <p:nvPr/>
        </p:nvSpPr>
        <p:spPr>
          <a:xfrm>
            <a:off x="107504" y="13407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n-ea"/>
              </a:rPr>
              <a:t>02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8D537DF-5DD1-4794-A054-9970566E69D5}"/>
              </a:ext>
            </a:extLst>
          </p:cNvPr>
          <p:cNvSpPr txBox="1"/>
          <p:nvPr/>
        </p:nvSpPr>
        <p:spPr>
          <a:xfrm>
            <a:off x="123540" y="86197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n-ea"/>
              </a:rPr>
              <a:t>01</a:t>
            </a:r>
          </a:p>
        </p:txBody>
      </p:sp>
      <p:sp>
        <p:nvSpPr>
          <p:cNvPr id="18" name="갈매기형 수장 14">
            <a:extLst>
              <a:ext uri="{FF2B5EF4-FFF2-40B4-BE49-F238E27FC236}">
                <a16:creationId xmlns:a16="http://schemas.microsoft.com/office/drawing/2014/main" id="{BBAECFE6-2AE9-43DA-9441-E885418EBA1C}"/>
              </a:ext>
            </a:extLst>
          </p:cNvPr>
          <p:cNvSpPr/>
          <p:nvPr/>
        </p:nvSpPr>
        <p:spPr>
          <a:xfrm>
            <a:off x="1334859" y="3681916"/>
            <a:ext cx="140381" cy="154419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+mn-ea"/>
            </a:endParaRPr>
          </a:p>
        </p:txBody>
      </p:sp>
      <p:sp>
        <p:nvSpPr>
          <p:cNvPr id="19" name="갈매기형 수장 15">
            <a:extLst>
              <a:ext uri="{FF2B5EF4-FFF2-40B4-BE49-F238E27FC236}">
                <a16:creationId xmlns:a16="http://schemas.microsoft.com/office/drawing/2014/main" id="{71BACF8A-3777-46D8-83CB-06D3A5F86140}"/>
              </a:ext>
            </a:extLst>
          </p:cNvPr>
          <p:cNvSpPr/>
          <p:nvPr/>
        </p:nvSpPr>
        <p:spPr>
          <a:xfrm>
            <a:off x="1187208" y="3681916"/>
            <a:ext cx="140381" cy="154419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+mn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224937-C233-4ADD-8045-285143B4B0E8}"/>
              </a:ext>
            </a:extLst>
          </p:cNvPr>
          <p:cNvSpPr txBox="1"/>
          <p:nvPr/>
        </p:nvSpPr>
        <p:spPr>
          <a:xfrm>
            <a:off x="1484698" y="3573016"/>
            <a:ext cx="340030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연구 개발 효과</a:t>
            </a:r>
            <a:endParaRPr lang="en-US" altLang="ko-KR" sz="22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1DBF096-1701-4F04-8360-9B0B3011198B}"/>
              </a:ext>
            </a:extLst>
          </p:cNvPr>
          <p:cNvSpPr/>
          <p:nvPr/>
        </p:nvSpPr>
        <p:spPr>
          <a:xfrm>
            <a:off x="1484698" y="1619455"/>
            <a:ext cx="7121842" cy="13838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77" dirty="0">
                <a:latin typeface="+mn-ea"/>
              </a:rPr>
              <a:t>인지기능 향상을 위한 재활 콘텐츠 구상</a:t>
            </a:r>
            <a:r>
              <a:rPr lang="en-US" altLang="ko-KR" sz="1477" dirty="0">
                <a:latin typeface="+mn-ea"/>
              </a:rPr>
              <a:t> </a:t>
            </a:r>
            <a:r>
              <a:rPr lang="ko-KR" altLang="en-US" sz="1477" dirty="0">
                <a:latin typeface="+mn-ea"/>
              </a:rPr>
              <a:t>및 구현</a:t>
            </a:r>
            <a:endParaRPr lang="en-US" altLang="ko-KR" sz="1477" dirty="0"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77" dirty="0">
                <a:latin typeface="+mn-ea"/>
              </a:rPr>
              <a:t>이를 통합한 관리프로그램 개발을 목표로 한 후</a:t>
            </a:r>
            <a:r>
              <a:rPr lang="en-US" altLang="ko-KR" sz="1477" dirty="0">
                <a:latin typeface="+mn-ea"/>
              </a:rPr>
              <a:t> 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77" dirty="0">
                <a:latin typeface="+mn-ea"/>
              </a:rPr>
              <a:t>나아가 빅데이터를 활용한 맞춤형 콘텐츠 추천기능의 구현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08B20F9-AC03-4A16-A884-F7EE3BAE68A4}"/>
              </a:ext>
            </a:extLst>
          </p:cNvPr>
          <p:cNvSpPr/>
          <p:nvPr/>
        </p:nvSpPr>
        <p:spPr>
          <a:xfrm>
            <a:off x="1468167" y="4166418"/>
            <a:ext cx="7406920" cy="9292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77" dirty="0">
                <a:latin typeface="+mn-ea"/>
              </a:rPr>
              <a:t>통합된 인지기능 콘텐츠 통합 관리 프로그램 개발로 다양한 콘텐츠를 구조화</a:t>
            </a:r>
            <a:endParaRPr lang="en-US" altLang="ko-KR" sz="1477" dirty="0"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77" dirty="0">
                <a:latin typeface="+mn-ea"/>
              </a:rPr>
              <a:t>직관적인 </a:t>
            </a:r>
            <a:r>
              <a:rPr lang="en-US" altLang="ko-KR" sz="1477" dirty="0">
                <a:latin typeface="+mn-ea"/>
              </a:rPr>
              <a:t>UI </a:t>
            </a:r>
            <a:r>
              <a:rPr lang="ko-KR" altLang="en-US" sz="1477" dirty="0">
                <a:latin typeface="+mn-ea"/>
              </a:rPr>
              <a:t>제공하여 치매 환자가 혼자 쉽게 훈련 가능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9DBD00D-CF58-4D3F-871B-64BD17ECE3F4}"/>
              </a:ext>
            </a:extLst>
          </p:cNvPr>
          <p:cNvSpPr/>
          <p:nvPr/>
        </p:nvSpPr>
        <p:spPr>
          <a:xfrm>
            <a:off x="1468167" y="5174965"/>
            <a:ext cx="7675832" cy="9292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77" dirty="0">
                <a:latin typeface="+mn-ea"/>
              </a:rPr>
              <a:t>빅데이터를 활용하여 환자에게 가장 효율적인 인지기능 콘텐츠 추천</a:t>
            </a:r>
            <a:endParaRPr lang="en-US" altLang="ko-KR" sz="1477" dirty="0"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77" dirty="0">
                <a:latin typeface="+mn-ea"/>
              </a:rPr>
              <a:t>인지기능 향상에 높은 효과 기대 가능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8CE90B6-67F6-4498-96FB-22C2D873A181}"/>
              </a:ext>
            </a:extLst>
          </p:cNvPr>
          <p:cNvSpPr txBox="1"/>
          <p:nvPr/>
        </p:nvSpPr>
        <p:spPr>
          <a:xfrm>
            <a:off x="675063" y="130809"/>
            <a:ext cx="17366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졸업 연구 개요</a:t>
            </a: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8C8F50B-8CD2-4D38-BB91-12534A17EE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3092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1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DE1E3A12-56B9-4A91-9E59-4EC5411ECC82}"/>
              </a:ext>
            </a:extLst>
          </p:cNvPr>
          <p:cNvGrpSpPr/>
          <p:nvPr/>
        </p:nvGrpSpPr>
        <p:grpSpPr>
          <a:xfrm>
            <a:off x="1763688" y="2996952"/>
            <a:ext cx="5616624" cy="873388"/>
            <a:chOff x="1767862" y="3143354"/>
            <a:chExt cx="5616624" cy="873388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1A0FB81-6BAE-43C7-89E2-61A5269050EA}"/>
                </a:ext>
              </a:extLst>
            </p:cNvPr>
            <p:cNvSpPr txBox="1"/>
            <p:nvPr/>
          </p:nvSpPr>
          <p:spPr>
            <a:xfrm>
              <a:off x="1767862" y="3143354"/>
              <a:ext cx="5616624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000" b="1" dirty="0">
                  <a:ln>
                    <a:solidFill>
                      <a:schemeClr val="bg1">
                        <a:lumMod val="85000"/>
                        <a:alpha val="3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+mj-ea"/>
                  <a:ea typeface="+mj-ea"/>
                </a:rPr>
                <a:t>시스템 수행 시나리오</a:t>
              </a:r>
              <a:endParaRPr lang="en-US" altLang="ko-KR" sz="3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28821A2-CA3D-496C-9F7B-BC2805FAE868}"/>
                </a:ext>
              </a:extLst>
            </p:cNvPr>
            <p:cNvSpPr txBox="1"/>
            <p:nvPr/>
          </p:nvSpPr>
          <p:spPr>
            <a:xfrm>
              <a:off x="3720990" y="3647410"/>
              <a:ext cx="17103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bg1">
                        <a:lumMod val="85000"/>
                        <a:alpha val="3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+mj-ea"/>
                  <a:ea typeface="+mj-ea"/>
                </a:rPr>
                <a:t>02</a:t>
              </a: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9C218F5-9435-4A3D-8CA1-EEA37FF5D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>
                <a:latin typeface="+mj-ea"/>
                <a:ea typeface="+mj-ea"/>
              </a:rPr>
              <a:t>8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445263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75063" y="130809"/>
            <a:ext cx="22407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시스템 수행 시나리오</a:t>
            </a: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15" name="갈매기형 수장 14"/>
          <p:cNvSpPr/>
          <p:nvPr/>
        </p:nvSpPr>
        <p:spPr>
          <a:xfrm>
            <a:off x="1334859" y="1018781"/>
            <a:ext cx="140381" cy="154419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+mn-ea"/>
            </a:endParaRPr>
          </a:p>
        </p:txBody>
      </p:sp>
      <p:sp>
        <p:nvSpPr>
          <p:cNvPr id="16" name="갈매기형 수장 15"/>
          <p:cNvSpPr/>
          <p:nvPr/>
        </p:nvSpPr>
        <p:spPr>
          <a:xfrm>
            <a:off x="1187208" y="1018781"/>
            <a:ext cx="140381" cy="154419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+mn-ea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475656" y="909881"/>
            <a:ext cx="340030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n-ea"/>
              </a:rPr>
              <a:t>시스템 수행 시나리오</a:t>
            </a:r>
            <a:endParaRPr lang="en-US" altLang="ko-KR" sz="22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n-ea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500CDEB-3CD0-4DCE-9F8E-C9FCEA43B16C}"/>
              </a:ext>
            </a:extLst>
          </p:cNvPr>
          <p:cNvSpPr/>
          <p:nvPr/>
        </p:nvSpPr>
        <p:spPr>
          <a:xfrm>
            <a:off x="6934" y="861973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7" name="직각 삼각형 26">
            <a:extLst>
              <a:ext uri="{FF2B5EF4-FFF2-40B4-BE49-F238E27FC236}">
                <a16:creationId xmlns:a16="http://schemas.microsoft.com/office/drawing/2014/main" id="{0A5E261E-4554-4A9E-A4A4-E4C566CF9E29}"/>
              </a:ext>
            </a:extLst>
          </p:cNvPr>
          <p:cNvSpPr/>
          <p:nvPr/>
        </p:nvSpPr>
        <p:spPr>
          <a:xfrm rot="5400000">
            <a:off x="718972" y="1192047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8D537DF-5DD1-4794-A054-9970566E69D5}"/>
              </a:ext>
            </a:extLst>
          </p:cNvPr>
          <p:cNvSpPr txBox="1"/>
          <p:nvPr/>
        </p:nvSpPr>
        <p:spPr>
          <a:xfrm>
            <a:off x="123540" y="86197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n-ea"/>
              </a:rPr>
              <a:t>01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ABA7DB3-F21A-47FD-9450-EDB1953886E2}"/>
              </a:ext>
            </a:extLst>
          </p:cNvPr>
          <p:cNvSpPr txBox="1"/>
          <p:nvPr/>
        </p:nvSpPr>
        <p:spPr>
          <a:xfrm>
            <a:off x="906200" y="1673236"/>
            <a:ext cx="4514377" cy="6889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92" dirty="0">
                <a:latin typeface="+mn-ea"/>
              </a:rPr>
              <a:t>1) </a:t>
            </a:r>
            <a:r>
              <a:rPr lang="ko-KR" altLang="en-US" sz="1292" dirty="0">
                <a:latin typeface="+mn-ea"/>
              </a:rPr>
              <a:t>통합 제어 프로그램 시작 시</a:t>
            </a:r>
            <a:r>
              <a:rPr lang="en-US" altLang="ko-KR" sz="1292" dirty="0">
                <a:latin typeface="+mn-ea"/>
              </a:rPr>
              <a:t>, </a:t>
            </a:r>
            <a:r>
              <a:rPr lang="ko-KR" altLang="en-US" sz="1292" dirty="0">
                <a:latin typeface="+mn-ea"/>
              </a:rPr>
              <a:t>사용을 위해서 로그인 필요</a:t>
            </a:r>
            <a:endParaRPr lang="en-US" altLang="ko-KR" sz="1292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292" dirty="0">
                <a:latin typeface="+mn-ea"/>
              </a:rPr>
              <a:t>1-1) </a:t>
            </a:r>
            <a:r>
              <a:rPr lang="ko-KR" altLang="en-US" sz="1292" dirty="0">
                <a:latin typeface="+mn-ea"/>
              </a:rPr>
              <a:t>계정이 없는 경우 </a:t>
            </a:r>
            <a:r>
              <a:rPr lang="en-US" altLang="ko-KR" sz="1292" dirty="0">
                <a:latin typeface="+mn-ea"/>
              </a:rPr>
              <a:t>, </a:t>
            </a:r>
            <a:r>
              <a:rPr lang="ko-KR" altLang="en-US" sz="1292" dirty="0">
                <a:latin typeface="+mn-ea"/>
              </a:rPr>
              <a:t>회원가입을 눌러 새로운 계정 생성</a:t>
            </a:r>
            <a:endParaRPr lang="en-US" altLang="ko-KR" sz="1292" dirty="0">
              <a:latin typeface="+mn-ea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EFF5A78-593B-4DD5-92A1-34B34E4AB0DE}"/>
              </a:ext>
            </a:extLst>
          </p:cNvPr>
          <p:cNvSpPr txBox="1"/>
          <p:nvPr/>
        </p:nvSpPr>
        <p:spPr>
          <a:xfrm>
            <a:off x="4106485" y="2636912"/>
            <a:ext cx="5037513" cy="24783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92" dirty="0">
                <a:latin typeface="+mn-ea"/>
              </a:rPr>
              <a:t>2) </a:t>
            </a:r>
            <a:r>
              <a:rPr lang="ko-KR" altLang="en-US" sz="1292" dirty="0">
                <a:latin typeface="+mn-ea"/>
              </a:rPr>
              <a:t>로그인시 화면 상단의 버튼으로 인지기능 콘텐츠의  유형 선택</a:t>
            </a:r>
            <a:endParaRPr lang="en-US" altLang="ko-KR" sz="1292" dirty="0">
              <a:latin typeface="+mn-ea"/>
            </a:endParaRPr>
          </a:p>
          <a:p>
            <a:pPr>
              <a:lnSpc>
                <a:spcPct val="200000"/>
              </a:lnSpc>
            </a:pPr>
            <a:r>
              <a:rPr lang="en-US" altLang="ko-KR" sz="1292" dirty="0">
                <a:latin typeface="+mn-ea"/>
              </a:rPr>
              <a:t>2-1) </a:t>
            </a:r>
            <a:r>
              <a:rPr lang="ko-KR" altLang="en-US" sz="1292" dirty="0">
                <a:latin typeface="+mn-ea"/>
              </a:rPr>
              <a:t>선택된 유형의 버튼은 빛이 나면서 좌측 화면 측에 유형에</a:t>
            </a:r>
            <a:r>
              <a:rPr lang="en-US" altLang="ko-KR" sz="1292" dirty="0">
                <a:latin typeface="+mn-ea"/>
              </a:rPr>
              <a:t>    </a:t>
            </a:r>
            <a:r>
              <a:rPr lang="ko-KR" altLang="en-US" sz="1292" dirty="0">
                <a:latin typeface="+mn-ea"/>
              </a:rPr>
              <a:t>해당하는 콘텐츠 목록을 표시</a:t>
            </a:r>
            <a:endParaRPr lang="en-US" altLang="ko-KR" sz="1292" dirty="0">
              <a:latin typeface="+mn-ea"/>
            </a:endParaRPr>
          </a:p>
          <a:p>
            <a:pPr>
              <a:lnSpc>
                <a:spcPct val="200000"/>
              </a:lnSpc>
            </a:pPr>
            <a:r>
              <a:rPr lang="en-US" altLang="ko-KR" sz="1292" dirty="0">
                <a:latin typeface="+mn-ea"/>
              </a:rPr>
              <a:t>3) </a:t>
            </a:r>
            <a:r>
              <a:rPr lang="ko-KR" altLang="en-US" sz="1292" dirty="0">
                <a:latin typeface="+mn-ea"/>
              </a:rPr>
              <a:t>콘텐츠 목록에서 콘텐츠 선택 시</a:t>
            </a:r>
            <a:r>
              <a:rPr lang="en-US" altLang="ko-KR" sz="1292" dirty="0">
                <a:latin typeface="+mn-ea"/>
              </a:rPr>
              <a:t>, </a:t>
            </a:r>
            <a:r>
              <a:rPr lang="ko-KR" altLang="en-US" sz="1292" dirty="0">
                <a:latin typeface="+mn-ea"/>
              </a:rPr>
              <a:t>해당 콘텐츠에 해당하는 설정</a:t>
            </a:r>
            <a:r>
              <a:rPr lang="en-US" altLang="ko-KR" sz="1292" dirty="0">
                <a:latin typeface="+mn-ea"/>
              </a:rPr>
              <a:t>, </a:t>
            </a:r>
            <a:r>
              <a:rPr lang="ko-KR" altLang="en-US" sz="1292" dirty="0">
                <a:latin typeface="+mn-ea"/>
              </a:rPr>
              <a:t>패치 내역</a:t>
            </a:r>
            <a:r>
              <a:rPr lang="en-US" altLang="ko-KR" sz="1292" dirty="0">
                <a:latin typeface="+mn-ea"/>
              </a:rPr>
              <a:t>, </a:t>
            </a:r>
            <a:r>
              <a:rPr lang="ko-KR" altLang="en-US" sz="1292" dirty="0">
                <a:latin typeface="+mn-ea"/>
              </a:rPr>
              <a:t>실행 시 이미지</a:t>
            </a:r>
            <a:r>
              <a:rPr lang="en-US" altLang="ko-KR" sz="1292" dirty="0">
                <a:latin typeface="+mn-ea"/>
              </a:rPr>
              <a:t>,  </a:t>
            </a:r>
            <a:r>
              <a:rPr lang="ko-KR" altLang="en-US" sz="1292" dirty="0">
                <a:latin typeface="+mn-ea"/>
              </a:rPr>
              <a:t>실행 버튼이  화면 상에 출력</a:t>
            </a:r>
            <a:endParaRPr lang="en-US" altLang="ko-KR" sz="1292" dirty="0">
              <a:latin typeface="+mn-ea"/>
            </a:endParaRPr>
          </a:p>
          <a:p>
            <a:pPr>
              <a:lnSpc>
                <a:spcPct val="200000"/>
              </a:lnSpc>
            </a:pPr>
            <a:r>
              <a:rPr lang="en-US" altLang="ko-KR" sz="1292" dirty="0">
                <a:latin typeface="+mn-ea"/>
              </a:rPr>
              <a:t>4) </a:t>
            </a:r>
            <a:r>
              <a:rPr lang="ko-KR" altLang="en-US" sz="1292" dirty="0">
                <a:latin typeface="+mn-ea"/>
              </a:rPr>
              <a:t>실행버튼을 누르면 연결된 콘텐츠가 실행됨</a:t>
            </a:r>
            <a:endParaRPr lang="en-US" altLang="ko-KR" sz="1292" dirty="0">
              <a:latin typeface="+mn-ea"/>
            </a:endParaRPr>
          </a:p>
        </p:txBody>
      </p: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5B06DF2B-CA73-4E83-B1FE-85FE6FA15127}"/>
              </a:ext>
            </a:extLst>
          </p:cNvPr>
          <p:cNvCxnSpPr>
            <a:cxnSpLocks/>
          </p:cNvCxnSpPr>
          <p:nvPr/>
        </p:nvCxnSpPr>
        <p:spPr>
          <a:xfrm flipH="1">
            <a:off x="933697" y="2580606"/>
            <a:ext cx="8044710" cy="0"/>
          </a:xfrm>
          <a:prstGeom prst="line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B2891D53-23CD-406E-A4FD-69D95CA66A9C}"/>
              </a:ext>
            </a:extLst>
          </p:cNvPr>
          <p:cNvSpPr txBox="1"/>
          <p:nvPr/>
        </p:nvSpPr>
        <p:spPr>
          <a:xfrm>
            <a:off x="906199" y="5371259"/>
            <a:ext cx="6978157" cy="6889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92" dirty="0">
                <a:latin typeface="+mn-ea"/>
              </a:rPr>
              <a:t>5) </a:t>
            </a:r>
            <a:r>
              <a:rPr lang="ko-KR" altLang="en-US" sz="1292" dirty="0">
                <a:latin typeface="+mn-ea"/>
              </a:rPr>
              <a:t>통합 관리 프로그램은 수행된 콘텐츠로부터 생성된 보관하였다가 서버로 데이터를  전송</a:t>
            </a:r>
            <a:r>
              <a:rPr lang="en-US" altLang="ko-KR" sz="1292" dirty="0">
                <a:latin typeface="+mn-ea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ko-KR" altLang="en-US" sz="1292" dirty="0">
                <a:latin typeface="+mn-ea"/>
              </a:rPr>
              <a:t>사용자는 빅데이터를 기반으로 맞춤형 서비스를 제공 받음</a:t>
            </a: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69875666-90F2-419C-AEEB-3123501DDA42}"/>
              </a:ext>
            </a:extLst>
          </p:cNvPr>
          <p:cNvCxnSpPr>
            <a:cxnSpLocks/>
          </p:cNvCxnSpPr>
          <p:nvPr/>
        </p:nvCxnSpPr>
        <p:spPr>
          <a:xfrm flipH="1">
            <a:off x="933697" y="5214749"/>
            <a:ext cx="8044710" cy="0"/>
          </a:xfrm>
          <a:prstGeom prst="line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그림 49">
            <a:extLst>
              <a:ext uri="{FF2B5EF4-FFF2-40B4-BE49-F238E27FC236}">
                <a16:creationId xmlns:a16="http://schemas.microsoft.com/office/drawing/2014/main" id="{E3965A73-A4B3-4EAB-B1EB-7CE269C3D87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198" y="2946067"/>
            <a:ext cx="3190156" cy="1993846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A9F41D6-99DE-42B4-ADE9-C412EA789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7924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1995</TotalTime>
  <Words>2219</Words>
  <Application>Microsoft Office PowerPoint</Application>
  <PresentationFormat>화면 슬라이드 쇼(4:3)</PresentationFormat>
  <Paragraphs>447</Paragraphs>
  <Slides>44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44</vt:i4>
      </vt:variant>
    </vt:vector>
  </HeadingPairs>
  <TitlesOfParts>
    <vt:vector size="50" baseType="lpstr">
      <vt:lpstr>Open Sans Light</vt:lpstr>
      <vt:lpstr>맑은 고딕</vt:lpstr>
      <vt:lpstr>Wingdings</vt:lpstr>
      <vt:lpstr>宋体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Hewlett-Packard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hp</dc:creator>
  <cp:lastModifiedBy>조 하연</cp:lastModifiedBy>
  <cp:revision>139</cp:revision>
  <dcterms:created xsi:type="dcterms:W3CDTF">2013-09-05T09:43:46Z</dcterms:created>
  <dcterms:modified xsi:type="dcterms:W3CDTF">2018-04-26T05:26:12Z</dcterms:modified>
</cp:coreProperties>
</file>